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56" r:id="rId3"/>
    <p:sldId id="257" r:id="rId4"/>
    <p:sldId id="258" r:id="rId5"/>
    <p:sldId id="259" r:id="rId6"/>
    <p:sldId id="261" r:id="rId7"/>
    <p:sldId id="262" r:id="rId8"/>
    <p:sldId id="263" r:id="rId9"/>
    <p:sldId id="265" r:id="rId10"/>
    <p:sldId id="266" r:id="rId11"/>
    <p:sldId id="267" r:id="rId12"/>
    <p:sldId id="268" r:id="rId13"/>
    <p:sldId id="272" r:id="rId14"/>
    <p:sldId id="273" r:id="rId15"/>
    <p:sldId id="297" r:id="rId16"/>
    <p:sldId id="292" r:id="rId17"/>
    <p:sldId id="274" r:id="rId18"/>
    <p:sldId id="275" r:id="rId19"/>
    <p:sldId id="276" r:id="rId20"/>
    <p:sldId id="277" r:id="rId21"/>
    <p:sldId id="278" r:id="rId22"/>
    <p:sldId id="301" r:id="rId23"/>
    <p:sldId id="298" r:id="rId24"/>
    <p:sldId id="299" r:id="rId25"/>
    <p:sldId id="300" r:id="rId26"/>
    <p:sldId id="279" r:id="rId27"/>
    <p:sldId id="280" r:id="rId28"/>
    <p:sldId id="281" r:id="rId29"/>
    <p:sldId id="282" r:id="rId30"/>
    <p:sldId id="283" r:id="rId31"/>
    <p:sldId id="284" r:id="rId32"/>
    <p:sldId id="288" r:id="rId33"/>
    <p:sldId id="289" r:id="rId34"/>
    <p:sldId id="302" r:id="rId35"/>
    <p:sldId id="291" r:id="rId36"/>
    <p:sldId id="303" r:id="rId37"/>
    <p:sldId id="30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76" d="100"/>
          <a:sy n="76" d="100"/>
        </p:scale>
        <p:origin x="-1008" y="5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 MacKay" userId="9c4cb7fb-3225-4daf-a6b8-e08a97901b53" providerId="ADAL" clId="{4EFD5B7C-12A7-4F61-AC1D-B4005765C783}"/>
    <pc:docChg chg="modSld">
      <pc:chgData name="Lori MacKay" userId="9c4cb7fb-3225-4daf-a6b8-e08a97901b53" providerId="ADAL" clId="{4EFD5B7C-12A7-4F61-AC1D-B4005765C783}" dt="2024-07-22T13:54:34.713" v="16" actId="20577"/>
      <pc:docMkLst>
        <pc:docMk/>
      </pc:docMkLst>
      <pc:sldChg chg="modSp mod">
        <pc:chgData name="Lori MacKay" userId="9c4cb7fb-3225-4daf-a6b8-e08a97901b53" providerId="ADAL" clId="{4EFD5B7C-12A7-4F61-AC1D-B4005765C783}" dt="2024-07-22T13:54:34.713" v="16" actId="20577"/>
        <pc:sldMkLst>
          <pc:docMk/>
          <pc:sldMk cId="1729388013" sldId="278"/>
        </pc:sldMkLst>
        <pc:spChg chg="mod">
          <ac:chgData name="Lori MacKay" userId="9c4cb7fb-3225-4daf-a6b8-e08a97901b53" providerId="ADAL" clId="{4EFD5B7C-12A7-4F61-AC1D-B4005765C783}" dt="2024-07-22T13:54:34.713" v="16" actId="20577"/>
          <ac:spMkLst>
            <pc:docMk/>
            <pc:sldMk cId="1729388013" sldId="278"/>
            <ac:spMk id="3" creationId="{46055185-EABF-AC13-CDDA-AB75ADAF958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8B43-D003-1CF2-3203-38CDF5D71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F41D506-8704-3A8D-EFB1-054352A433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485E42E-2576-439C-B1D9-75AFCA5E8210}"/>
              </a:ext>
            </a:extLst>
          </p:cNvPr>
          <p:cNvSpPr>
            <a:spLocks noGrp="1"/>
          </p:cNvSpPr>
          <p:nvPr>
            <p:ph type="dt" sz="half" idx="10"/>
          </p:nvPr>
        </p:nvSpPr>
        <p:spPr/>
        <p:txBody>
          <a:bodyPr/>
          <a:lstStyle/>
          <a:p>
            <a:fld id="{1C5DC381-440D-4CC1-BFE6-98F74DBE7C5A}" type="datetimeFigureOut">
              <a:rPr lang="en-CA" smtClean="0"/>
              <a:t>2024-07-22</a:t>
            </a:fld>
            <a:endParaRPr lang="en-CA"/>
          </a:p>
        </p:txBody>
      </p:sp>
      <p:sp>
        <p:nvSpPr>
          <p:cNvPr id="5" name="Footer Placeholder 4">
            <a:extLst>
              <a:ext uri="{FF2B5EF4-FFF2-40B4-BE49-F238E27FC236}">
                <a16:creationId xmlns:a16="http://schemas.microsoft.com/office/drawing/2014/main" id="{2F0A79BA-2611-7630-8798-EC4DD848AFC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6FD3F89-087F-0FE2-727C-B30572D3F31C}"/>
              </a:ext>
            </a:extLst>
          </p:cNvPr>
          <p:cNvSpPr>
            <a:spLocks noGrp="1"/>
          </p:cNvSpPr>
          <p:nvPr>
            <p:ph type="sldNum" sz="quarter" idx="12"/>
          </p:nvPr>
        </p:nvSpPr>
        <p:spPr/>
        <p:txBody>
          <a:bodyPr/>
          <a:lstStyle/>
          <a:p>
            <a:fld id="{E23AA4BA-A951-4CB7-94C1-69DEF573B60F}" type="slidenum">
              <a:rPr lang="en-CA" smtClean="0"/>
              <a:t>‹#›</a:t>
            </a:fld>
            <a:endParaRPr lang="en-CA"/>
          </a:p>
        </p:txBody>
      </p:sp>
    </p:spTree>
    <p:extLst>
      <p:ext uri="{BB962C8B-B14F-4D97-AF65-F5344CB8AC3E}">
        <p14:creationId xmlns:p14="http://schemas.microsoft.com/office/powerpoint/2010/main" val="176872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F3F1-581A-04A7-BBD1-1A85F2ED7CE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BFC19EB-6FDE-CB49-02CD-B77C19EB37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A487862-EFB9-7878-4C48-11BC9A5C58F1}"/>
              </a:ext>
            </a:extLst>
          </p:cNvPr>
          <p:cNvSpPr>
            <a:spLocks noGrp="1"/>
          </p:cNvSpPr>
          <p:nvPr>
            <p:ph type="dt" sz="half" idx="10"/>
          </p:nvPr>
        </p:nvSpPr>
        <p:spPr/>
        <p:txBody>
          <a:bodyPr/>
          <a:lstStyle/>
          <a:p>
            <a:fld id="{1C5DC381-440D-4CC1-BFE6-98F74DBE7C5A}" type="datetimeFigureOut">
              <a:rPr lang="en-CA" smtClean="0"/>
              <a:t>2024-07-22</a:t>
            </a:fld>
            <a:endParaRPr lang="en-CA"/>
          </a:p>
        </p:txBody>
      </p:sp>
      <p:sp>
        <p:nvSpPr>
          <p:cNvPr id="5" name="Footer Placeholder 4">
            <a:extLst>
              <a:ext uri="{FF2B5EF4-FFF2-40B4-BE49-F238E27FC236}">
                <a16:creationId xmlns:a16="http://schemas.microsoft.com/office/drawing/2014/main" id="{6646CE5B-EA2B-D6C0-EE0A-B1FBFFBB165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1BBFDC9-AF45-F933-23D0-508158591C82}"/>
              </a:ext>
            </a:extLst>
          </p:cNvPr>
          <p:cNvSpPr>
            <a:spLocks noGrp="1"/>
          </p:cNvSpPr>
          <p:nvPr>
            <p:ph type="sldNum" sz="quarter" idx="12"/>
          </p:nvPr>
        </p:nvSpPr>
        <p:spPr/>
        <p:txBody>
          <a:bodyPr/>
          <a:lstStyle/>
          <a:p>
            <a:fld id="{E23AA4BA-A951-4CB7-94C1-69DEF573B60F}" type="slidenum">
              <a:rPr lang="en-CA" smtClean="0"/>
              <a:t>‹#›</a:t>
            </a:fld>
            <a:endParaRPr lang="en-CA"/>
          </a:p>
        </p:txBody>
      </p:sp>
    </p:spTree>
    <p:extLst>
      <p:ext uri="{BB962C8B-B14F-4D97-AF65-F5344CB8AC3E}">
        <p14:creationId xmlns:p14="http://schemas.microsoft.com/office/powerpoint/2010/main" val="256759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19ADC0-4085-7344-C0D0-46CDA6FF8E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A84D24C-4A8C-B6B8-FB41-776F6DF979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4ED3D1B-A646-591B-689E-F1F531A2313A}"/>
              </a:ext>
            </a:extLst>
          </p:cNvPr>
          <p:cNvSpPr>
            <a:spLocks noGrp="1"/>
          </p:cNvSpPr>
          <p:nvPr>
            <p:ph type="dt" sz="half" idx="10"/>
          </p:nvPr>
        </p:nvSpPr>
        <p:spPr/>
        <p:txBody>
          <a:bodyPr/>
          <a:lstStyle/>
          <a:p>
            <a:fld id="{1C5DC381-440D-4CC1-BFE6-98F74DBE7C5A}" type="datetimeFigureOut">
              <a:rPr lang="en-CA" smtClean="0"/>
              <a:t>2024-07-22</a:t>
            </a:fld>
            <a:endParaRPr lang="en-CA"/>
          </a:p>
        </p:txBody>
      </p:sp>
      <p:sp>
        <p:nvSpPr>
          <p:cNvPr id="5" name="Footer Placeholder 4">
            <a:extLst>
              <a:ext uri="{FF2B5EF4-FFF2-40B4-BE49-F238E27FC236}">
                <a16:creationId xmlns:a16="http://schemas.microsoft.com/office/drawing/2014/main" id="{E61978D4-BD82-FC12-92EA-796C65CE87B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AA79208-D617-3D10-3540-DDADB3034319}"/>
              </a:ext>
            </a:extLst>
          </p:cNvPr>
          <p:cNvSpPr>
            <a:spLocks noGrp="1"/>
          </p:cNvSpPr>
          <p:nvPr>
            <p:ph type="sldNum" sz="quarter" idx="12"/>
          </p:nvPr>
        </p:nvSpPr>
        <p:spPr/>
        <p:txBody>
          <a:bodyPr/>
          <a:lstStyle/>
          <a:p>
            <a:fld id="{E23AA4BA-A951-4CB7-94C1-69DEF573B60F}" type="slidenum">
              <a:rPr lang="en-CA" smtClean="0"/>
              <a:t>‹#›</a:t>
            </a:fld>
            <a:endParaRPr lang="en-CA"/>
          </a:p>
        </p:txBody>
      </p:sp>
    </p:spTree>
    <p:extLst>
      <p:ext uri="{BB962C8B-B14F-4D97-AF65-F5344CB8AC3E}">
        <p14:creationId xmlns:p14="http://schemas.microsoft.com/office/powerpoint/2010/main" val="2670554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442C-3DAC-7DB7-312F-724841CD744D}"/>
              </a:ext>
            </a:extLst>
          </p:cNvPr>
          <p:cNvSpPr>
            <a:spLocks noGrp="1"/>
          </p:cNvSpPr>
          <p:nvPr>
            <p:ph type="title"/>
          </p:nvPr>
        </p:nvSpPr>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F1E0E74-3968-7A04-2890-BDBCAE1995E4}"/>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2AC8C20-921C-094E-9959-A39D187E50E8}"/>
              </a:ext>
            </a:extLst>
          </p:cNvPr>
          <p:cNvSpPr>
            <a:spLocks noGrp="1"/>
          </p:cNvSpPr>
          <p:nvPr>
            <p:ph type="dt" sz="half" idx="10"/>
          </p:nvPr>
        </p:nvSpPr>
        <p:spPr/>
        <p:txBody>
          <a:bodyPr/>
          <a:lstStyle/>
          <a:p>
            <a:fld id="{1C5DC381-440D-4CC1-BFE6-98F74DBE7C5A}" type="datetimeFigureOut">
              <a:rPr lang="en-CA" smtClean="0"/>
              <a:t>2024-07-22</a:t>
            </a:fld>
            <a:endParaRPr lang="en-CA"/>
          </a:p>
        </p:txBody>
      </p:sp>
      <p:sp>
        <p:nvSpPr>
          <p:cNvPr id="5" name="Footer Placeholder 4">
            <a:extLst>
              <a:ext uri="{FF2B5EF4-FFF2-40B4-BE49-F238E27FC236}">
                <a16:creationId xmlns:a16="http://schemas.microsoft.com/office/drawing/2014/main" id="{FB15DC47-9047-A874-0716-B3A43A4CDCA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465E403-BACE-5047-5711-88EFA1740930}"/>
              </a:ext>
            </a:extLst>
          </p:cNvPr>
          <p:cNvSpPr>
            <a:spLocks noGrp="1"/>
          </p:cNvSpPr>
          <p:nvPr>
            <p:ph type="sldNum" sz="quarter" idx="12"/>
          </p:nvPr>
        </p:nvSpPr>
        <p:spPr/>
        <p:txBody>
          <a:bodyPr/>
          <a:lstStyle/>
          <a:p>
            <a:fld id="{E23AA4BA-A951-4CB7-94C1-69DEF573B60F}" type="slidenum">
              <a:rPr lang="en-CA" smtClean="0"/>
              <a:t>‹#›</a:t>
            </a:fld>
            <a:endParaRPr lang="en-CA"/>
          </a:p>
        </p:txBody>
      </p:sp>
    </p:spTree>
    <p:extLst>
      <p:ext uri="{BB962C8B-B14F-4D97-AF65-F5344CB8AC3E}">
        <p14:creationId xmlns:p14="http://schemas.microsoft.com/office/powerpoint/2010/main" val="234991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C1125-295B-0801-B203-2D59BEE53E2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DB60A06-B5E2-3074-FB83-CCB099880B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CA9F7B9-4495-03A6-FBC0-6289E36CE2D6}"/>
              </a:ext>
            </a:extLst>
          </p:cNvPr>
          <p:cNvSpPr>
            <a:spLocks noGrp="1"/>
          </p:cNvSpPr>
          <p:nvPr>
            <p:ph type="dt" sz="half" idx="10"/>
          </p:nvPr>
        </p:nvSpPr>
        <p:spPr/>
        <p:txBody>
          <a:bodyPr/>
          <a:lstStyle/>
          <a:p>
            <a:fld id="{1C5DC381-440D-4CC1-BFE6-98F74DBE7C5A}" type="datetimeFigureOut">
              <a:rPr lang="en-CA" smtClean="0"/>
              <a:t>2024-07-22</a:t>
            </a:fld>
            <a:endParaRPr lang="en-CA"/>
          </a:p>
        </p:txBody>
      </p:sp>
      <p:sp>
        <p:nvSpPr>
          <p:cNvPr id="5" name="Footer Placeholder 4">
            <a:extLst>
              <a:ext uri="{FF2B5EF4-FFF2-40B4-BE49-F238E27FC236}">
                <a16:creationId xmlns:a16="http://schemas.microsoft.com/office/drawing/2014/main" id="{B514A4C3-8773-9651-F71B-A3893CA50C7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880EECB-99D1-234E-7A87-00CE06996E53}"/>
              </a:ext>
            </a:extLst>
          </p:cNvPr>
          <p:cNvSpPr>
            <a:spLocks noGrp="1"/>
          </p:cNvSpPr>
          <p:nvPr>
            <p:ph type="sldNum" sz="quarter" idx="12"/>
          </p:nvPr>
        </p:nvSpPr>
        <p:spPr/>
        <p:txBody>
          <a:bodyPr/>
          <a:lstStyle/>
          <a:p>
            <a:fld id="{E23AA4BA-A951-4CB7-94C1-69DEF573B60F}" type="slidenum">
              <a:rPr lang="en-CA" smtClean="0"/>
              <a:t>‹#›</a:t>
            </a:fld>
            <a:endParaRPr lang="en-CA"/>
          </a:p>
        </p:txBody>
      </p:sp>
    </p:spTree>
    <p:extLst>
      <p:ext uri="{BB962C8B-B14F-4D97-AF65-F5344CB8AC3E}">
        <p14:creationId xmlns:p14="http://schemas.microsoft.com/office/powerpoint/2010/main" val="242030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F756E-982C-B4B3-4311-860A30E139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BDE3D3C-ED4B-7AE2-E488-A3B16F3F8B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76CAD4-487F-A0C8-3BB8-207D36282818}"/>
              </a:ext>
            </a:extLst>
          </p:cNvPr>
          <p:cNvSpPr>
            <a:spLocks noGrp="1"/>
          </p:cNvSpPr>
          <p:nvPr>
            <p:ph type="dt" sz="half" idx="10"/>
          </p:nvPr>
        </p:nvSpPr>
        <p:spPr/>
        <p:txBody>
          <a:bodyPr/>
          <a:lstStyle/>
          <a:p>
            <a:fld id="{1C5DC381-440D-4CC1-BFE6-98F74DBE7C5A}" type="datetimeFigureOut">
              <a:rPr lang="en-CA" smtClean="0"/>
              <a:t>2024-07-22</a:t>
            </a:fld>
            <a:endParaRPr lang="en-CA"/>
          </a:p>
        </p:txBody>
      </p:sp>
      <p:sp>
        <p:nvSpPr>
          <p:cNvPr id="5" name="Footer Placeholder 4">
            <a:extLst>
              <a:ext uri="{FF2B5EF4-FFF2-40B4-BE49-F238E27FC236}">
                <a16:creationId xmlns:a16="http://schemas.microsoft.com/office/drawing/2014/main" id="{9B1815FE-3914-3BAA-F9BC-42F581C413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0676848-3278-71BE-3AFB-EC5310197473}"/>
              </a:ext>
            </a:extLst>
          </p:cNvPr>
          <p:cNvSpPr>
            <a:spLocks noGrp="1"/>
          </p:cNvSpPr>
          <p:nvPr>
            <p:ph type="sldNum" sz="quarter" idx="12"/>
          </p:nvPr>
        </p:nvSpPr>
        <p:spPr/>
        <p:txBody>
          <a:bodyPr/>
          <a:lstStyle/>
          <a:p>
            <a:fld id="{E23AA4BA-A951-4CB7-94C1-69DEF573B60F}" type="slidenum">
              <a:rPr lang="en-CA" smtClean="0"/>
              <a:t>‹#›</a:t>
            </a:fld>
            <a:endParaRPr lang="en-CA"/>
          </a:p>
        </p:txBody>
      </p:sp>
    </p:spTree>
    <p:extLst>
      <p:ext uri="{BB962C8B-B14F-4D97-AF65-F5344CB8AC3E}">
        <p14:creationId xmlns:p14="http://schemas.microsoft.com/office/powerpoint/2010/main" val="321422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DD1C9-00FA-1B0B-F0ED-24B106CE1D3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C176BD0-9341-9F5E-02FC-9088DEF1A8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950F7F0-53B0-238B-B2DE-6F7EFF0893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19597AF-DF77-0814-01B8-F2CD83B7B318}"/>
              </a:ext>
            </a:extLst>
          </p:cNvPr>
          <p:cNvSpPr>
            <a:spLocks noGrp="1"/>
          </p:cNvSpPr>
          <p:nvPr>
            <p:ph type="dt" sz="half" idx="10"/>
          </p:nvPr>
        </p:nvSpPr>
        <p:spPr/>
        <p:txBody>
          <a:bodyPr/>
          <a:lstStyle/>
          <a:p>
            <a:fld id="{1C5DC381-440D-4CC1-BFE6-98F74DBE7C5A}" type="datetimeFigureOut">
              <a:rPr lang="en-CA" smtClean="0"/>
              <a:t>2024-07-22</a:t>
            </a:fld>
            <a:endParaRPr lang="en-CA"/>
          </a:p>
        </p:txBody>
      </p:sp>
      <p:sp>
        <p:nvSpPr>
          <p:cNvPr id="6" name="Footer Placeholder 5">
            <a:extLst>
              <a:ext uri="{FF2B5EF4-FFF2-40B4-BE49-F238E27FC236}">
                <a16:creationId xmlns:a16="http://schemas.microsoft.com/office/drawing/2014/main" id="{525A0EA1-FD18-379F-9D1C-89CFD1726BB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059D20A-AA76-236C-F494-5EA4BD0A0E06}"/>
              </a:ext>
            </a:extLst>
          </p:cNvPr>
          <p:cNvSpPr>
            <a:spLocks noGrp="1"/>
          </p:cNvSpPr>
          <p:nvPr>
            <p:ph type="sldNum" sz="quarter" idx="12"/>
          </p:nvPr>
        </p:nvSpPr>
        <p:spPr/>
        <p:txBody>
          <a:bodyPr/>
          <a:lstStyle/>
          <a:p>
            <a:fld id="{E23AA4BA-A951-4CB7-94C1-69DEF573B60F}" type="slidenum">
              <a:rPr lang="en-CA" smtClean="0"/>
              <a:t>‹#›</a:t>
            </a:fld>
            <a:endParaRPr lang="en-CA"/>
          </a:p>
        </p:txBody>
      </p:sp>
    </p:spTree>
    <p:extLst>
      <p:ext uri="{BB962C8B-B14F-4D97-AF65-F5344CB8AC3E}">
        <p14:creationId xmlns:p14="http://schemas.microsoft.com/office/powerpoint/2010/main" val="362310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3EF9-5ED5-09CD-56BB-5B5ED34C948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08DD06C-AE17-506A-7C17-F9EDFAA625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CDFC3C-CE40-9C81-AAAA-FC577B9E86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5D4A370-0DCD-A843-50BA-080C2A536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E2F39A-3F5E-1B41-04AE-7D2911A47E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41603E4-A626-08CC-5E5D-EED488174400}"/>
              </a:ext>
            </a:extLst>
          </p:cNvPr>
          <p:cNvSpPr>
            <a:spLocks noGrp="1"/>
          </p:cNvSpPr>
          <p:nvPr>
            <p:ph type="dt" sz="half" idx="10"/>
          </p:nvPr>
        </p:nvSpPr>
        <p:spPr/>
        <p:txBody>
          <a:bodyPr/>
          <a:lstStyle/>
          <a:p>
            <a:fld id="{1C5DC381-440D-4CC1-BFE6-98F74DBE7C5A}" type="datetimeFigureOut">
              <a:rPr lang="en-CA" smtClean="0"/>
              <a:t>2024-07-22</a:t>
            </a:fld>
            <a:endParaRPr lang="en-CA"/>
          </a:p>
        </p:txBody>
      </p:sp>
      <p:sp>
        <p:nvSpPr>
          <p:cNvPr id="8" name="Footer Placeholder 7">
            <a:extLst>
              <a:ext uri="{FF2B5EF4-FFF2-40B4-BE49-F238E27FC236}">
                <a16:creationId xmlns:a16="http://schemas.microsoft.com/office/drawing/2014/main" id="{147931B1-CCC5-1394-DDEF-C4B4D928D1D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B56A92E-DB04-ABBC-266D-6ACFBF174F7A}"/>
              </a:ext>
            </a:extLst>
          </p:cNvPr>
          <p:cNvSpPr>
            <a:spLocks noGrp="1"/>
          </p:cNvSpPr>
          <p:nvPr>
            <p:ph type="sldNum" sz="quarter" idx="12"/>
          </p:nvPr>
        </p:nvSpPr>
        <p:spPr/>
        <p:txBody>
          <a:bodyPr/>
          <a:lstStyle/>
          <a:p>
            <a:fld id="{E23AA4BA-A951-4CB7-94C1-69DEF573B60F}" type="slidenum">
              <a:rPr lang="en-CA" smtClean="0"/>
              <a:t>‹#›</a:t>
            </a:fld>
            <a:endParaRPr lang="en-CA"/>
          </a:p>
        </p:txBody>
      </p:sp>
    </p:spTree>
    <p:extLst>
      <p:ext uri="{BB962C8B-B14F-4D97-AF65-F5344CB8AC3E}">
        <p14:creationId xmlns:p14="http://schemas.microsoft.com/office/powerpoint/2010/main" val="97395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F6A2D-AD38-DEA2-BE3C-D443AD8E5B1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AE92EB7-2782-C9D2-3C51-8BFD6B5472A8}"/>
              </a:ext>
            </a:extLst>
          </p:cNvPr>
          <p:cNvSpPr>
            <a:spLocks noGrp="1"/>
          </p:cNvSpPr>
          <p:nvPr>
            <p:ph type="dt" sz="half" idx="10"/>
          </p:nvPr>
        </p:nvSpPr>
        <p:spPr/>
        <p:txBody>
          <a:bodyPr/>
          <a:lstStyle/>
          <a:p>
            <a:fld id="{1C5DC381-440D-4CC1-BFE6-98F74DBE7C5A}" type="datetimeFigureOut">
              <a:rPr lang="en-CA" smtClean="0"/>
              <a:t>2024-07-22</a:t>
            </a:fld>
            <a:endParaRPr lang="en-CA"/>
          </a:p>
        </p:txBody>
      </p:sp>
      <p:sp>
        <p:nvSpPr>
          <p:cNvPr id="4" name="Footer Placeholder 3">
            <a:extLst>
              <a:ext uri="{FF2B5EF4-FFF2-40B4-BE49-F238E27FC236}">
                <a16:creationId xmlns:a16="http://schemas.microsoft.com/office/drawing/2014/main" id="{74C74B32-828C-3E13-9CF0-1EFDD2E1D5E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16DD3BD-ADB3-C0E6-70CE-3D29001ABD41}"/>
              </a:ext>
            </a:extLst>
          </p:cNvPr>
          <p:cNvSpPr>
            <a:spLocks noGrp="1"/>
          </p:cNvSpPr>
          <p:nvPr>
            <p:ph type="sldNum" sz="quarter" idx="12"/>
          </p:nvPr>
        </p:nvSpPr>
        <p:spPr/>
        <p:txBody>
          <a:bodyPr/>
          <a:lstStyle/>
          <a:p>
            <a:fld id="{E23AA4BA-A951-4CB7-94C1-69DEF573B60F}" type="slidenum">
              <a:rPr lang="en-CA" smtClean="0"/>
              <a:t>‹#›</a:t>
            </a:fld>
            <a:endParaRPr lang="en-CA"/>
          </a:p>
        </p:txBody>
      </p:sp>
    </p:spTree>
    <p:extLst>
      <p:ext uri="{BB962C8B-B14F-4D97-AF65-F5344CB8AC3E}">
        <p14:creationId xmlns:p14="http://schemas.microsoft.com/office/powerpoint/2010/main" val="910231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E727BC-D2FA-DA83-170E-1A59B9965ED3}"/>
              </a:ext>
            </a:extLst>
          </p:cNvPr>
          <p:cNvSpPr>
            <a:spLocks noGrp="1"/>
          </p:cNvSpPr>
          <p:nvPr>
            <p:ph type="dt" sz="half" idx="10"/>
          </p:nvPr>
        </p:nvSpPr>
        <p:spPr/>
        <p:txBody>
          <a:bodyPr/>
          <a:lstStyle/>
          <a:p>
            <a:fld id="{1C5DC381-440D-4CC1-BFE6-98F74DBE7C5A}" type="datetimeFigureOut">
              <a:rPr lang="en-CA" smtClean="0"/>
              <a:t>2024-07-22</a:t>
            </a:fld>
            <a:endParaRPr lang="en-CA"/>
          </a:p>
        </p:txBody>
      </p:sp>
      <p:sp>
        <p:nvSpPr>
          <p:cNvPr id="3" name="Footer Placeholder 2">
            <a:extLst>
              <a:ext uri="{FF2B5EF4-FFF2-40B4-BE49-F238E27FC236}">
                <a16:creationId xmlns:a16="http://schemas.microsoft.com/office/drawing/2014/main" id="{2DB89A86-77B6-EEDF-24A8-7B6FA6DABC7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0B6FE06-8A7F-D558-6AE7-0F83917A71D5}"/>
              </a:ext>
            </a:extLst>
          </p:cNvPr>
          <p:cNvSpPr>
            <a:spLocks noGrp="1"/>
          </p:cNvSpPr>
          <p:nvPr>
            <p:ph type="sldNum" sz="quarter" idx="12"/>
          </p:nvPr>
        </p:nvSpPr>
        <p:spPr/>
        <p:txBody>
          <a:bodyPr/>
          <a:lstStyle/>
          <a:p>
            <a:fld id="{E23AA4BA-A951-4CB7-94C1-69DEF573B60F}" type="slidenum">
              <a:rPr lang="en-CA" smtClean="0"/>
              <a:t>‹#›</a:t>
            </a:fld>
            <a:endParaRPr lang="en-CA"/>
          </a:p>
        </p:txBody>
      </p:sp>
    </p:spTree>
    <p:extLst>
      <p:ext uri="{BB962C8B-B14F-4D97-AF65-F5344CB8AC3E}">
        <p14:creationId xmlns:p14="http://schemas.microsoft.com/office/powerpoint/2010/main" val="70497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2ACB-0A2C-1EFE-E648-E3D2172D02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6B2D5A1-119A-E42A-20E7-ED58E90097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7D5C2BF-3421-3ABA-FEB8-2998A1412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2F9BAD-4B3D-3E2B-899E-8156D9150DB9}"/>
              </a:ext>
            </a:extLst>
          </p:cNvPr>
          <p:cNvSpPr>
            <a:spLocks noGrp="1"/>
          </p:cNvSpPr>
          <p:nvPr>
            <p:ph type="dt" sz="half" idx="10"/>
          </p:nvPr>
        </p:nvSpPr>
        <p:spPr/>
        <p:txBody>
          <a:bodyPr/>
          <a:lstStyle/>
          <a:p>
            <a:fld id="{1C5DC381-440D-4CC1-BFE6-98F74DBE7C5A}" type="datetimeFigureOut">
              <a:rPr lang="en-CA" smtClean="0"/>
              <a:t>2024-07-22</a:t>
            </a:fld>
            <a:endParaRPr lang="en-CA"/>
          </a:p>
        </p:txBody>
      </p:sp>
      <p:sp>
        <p:nvSpPr>
          <p:cNvPr id="6" name="Footer Placeholder 5">
            <a:extLst>
              <a:ext uri="{FF2B5EF4-FFF2-40B4-BE49-F238E27FC236}">
                <a16:creationId xmlns:a16="http://schemas.microsoft.com/office/drawing/2014/main" id="{1A4FD0B6-A5C7-2991-CA3C-F9AEE0DFA1C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FF33624-1EAC-8BBD-79C4-D201321FBC09}"/>
              </a:ext>
            </a:extLst>
          </p:cNvPr>
          <p:cNvSpPr>
            <a:spLocks noGrp="1"/>
          </p:cNvSpPr>
          <p:nvPr>
            <p:ph type="sldNum" sz="quarter" idx="12"/>
          </p:nvPr>
        </p:nvSpPr>
        <p:spPr/>
        <p:txBody>
          <a:bodyPr/>
          <a:lstStyle/>
          <a:p>
            <a:fld id="{E23AA4BA-A951-4CB7-94C1-69DEF573B60F}" type="slidenum">
              <a:rPr lang="en-CA" smtClean="0"/>
              <a:t>‹#›</a:t>
            </a:fld>
            <a:endParaRPr lang="en-CA"/>
          </a:p>
        </p:txBody>
      </p:sp>
    </p:spTree>
    <p:extLst>
      <p:ext uri="{BB962C8B-B14F-4D97-AF65-F5344CB8AC3E}">
        <p14:creationId xmlns:p14="http://schemas.microsoft.com/office/powerpoint/2010/main" val="9250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27C4F-D92B-0EF8-E814-F6933FBE3C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FEF6B3C-B210-28DA-56C6-E1039F2FF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09EF6459-7BA9-7BBF-8395-3910CC0B7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93F540-A1CB-325E-1B11-882134B5A44C}"/>
              </a:ext>
            </a:extLst>
          </p:cNvPr>
          <p:cNvSpPr>
            <a:spLocks noGrp="1"/>
          </p:cNvSpPr>
          <p:nvPr>
            <p:ph type="dt" sz="half" idx="10"/>
          </p:nvPr>
        </p:nvSpPr>
        <p:spPr/>
        <p:txBody>
          <a:bodyPr/>
          <a:lstStyle/>
          <a:p>
            <a:fld id="{1C5DC381-440D-4CC1-BFE6-98F74DBE7C5A}" type="datetimeFigureOut">
              <a:rPr lang="en-CA" smtClean="0"/>
              <a:t>2024-07-22</a:t>
            </a:fld>
            <a:endParaRPr lang="en-CA"/>
          </a:p>
        </p:txBody>
      </p:sp>
      <p:sp>
        <p:nvSpPr>
          <p:cNvPr id="6" name="Footer Placeholder 5">
            <a:extLst>
              <a:ext uri="{FF2B5EF4-FFF2-40B4-BE49-F238E27FC236}">
                <a16:creationId xmlns:a16="http://schemas.microsoft.com/office/drawing/2014/main" id="{80935048-89C3-D28D-9770-333FD98C465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1B0B5FC-C2FF-71CF-99E1-C766E52D89C8}"/>
              </a:ext>
            </a:extLst>
          </p:cNvPr>
          <p:cNvSpPr>
            <a:spLocks noGrp="1"/>
          </p:cNvSpPr>
          <p:nvPr>
            <p:ph type="sldNum" sz="quarter" idx="12"/>
          </p:nvPr>
        </p:nvSpPr>
        <p:spPr/>
        <p:txBody>
          <a:bodyPr/>
          <a:lstStyle/>
          <a:p>
            <a:fld id="{E23AA4BA-A951-4CB7-94C1-69DEF573B60F}" type="slidenum">
              <a:rPr lang="en-CA" smtClean="0"/>
              <a:t>‹#›</a:t>
            </a:fld>
            <a:endParaRPr lang="en-CA"/>
          </a:p>
        </p:txBody>
      </p:sp>
    </p:spTree>
    <p:extLst>
      <p:ext uri="{BB962C8B-B14F-4D97-AF65-F5344CB8AC3E}">
        <p14:creationId xmlns:p14="http://schemas.microsoft.com/office/powerpoint/2010/main" val="269564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E23D05-F0F4-B25C-27A3-2F8E8EDDE2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3DBBA15-D8E1-B5A9-361E-9E4BD5DB93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4CD0D42-A5B6-C1F6-CB47-EB093F54D7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DC381-440D-4CC1-BFE6-98F74DBE7C5A}" type="datetimeFigureOut">
              <a:rPr lang="en-CA" smtClean="0"/>
              <a:t>2024-07-22</a:t>
            </a:fld>
            <a:endParaRPr lang="en-CA"/>
          </a:p>
        </p:txBody>
      </p:sp>
      <p:sp>
        <p:nvSpPr>
          <p:cNvPr id="5" name="Footer Placeholder 4">
            <a:extLst>
              <a:ext uri="{FF2B5EF4-FFF2-40B4-BE49-F238E27FC236}">
                <a16:creationId xmlns:a16="http://schemas.microsoft.com/office/drawing/2014/main" id="{65CD6A42-8E4B-BFDA-34C4-74776E6A59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000900A-505C-24CC-F4EC-4A1D6D52CE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AA4BA-A951-4CB7-94C1-69DEF573B60F}" type="slidenum">
              <a:rPr lang="en-CA" smtClean="0"/>
              <a:t>‹#›</a:t>
            </a:fld>
            <a:endParaRPr lang="en-CA"/>
          </a:p>
        </p:txBody>
      </p:sp>
    </p:spTree>
    <p:extLst>
      <p:ext uri="{BB962C8B-B14F-4D97-AF65-F5344CB8AC3E}">
        <p14:creationId xmlns:p14="http://schemas.microsoft.com/office/powerpoint/2010/main" val="3370284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942416D-CADD-3E62-BBE2-56999D9F1E44}"/>
              </a:ext>
            </a:extLst>
          </p:cNvPr>
          <p:cNvSpPr>
            <a:spLocks noGrp="1"/>
          </p:cNvSpPr>
          <p:nvPr>
            <p:ph type="title"/>
          </p:nvPr>
        </p:nvSpPr>
        <p:spPr>
          <a:xfrm>
            <a:off x="1264024" y="991261"/>
            <a:ext cx="9027458" cy="5203062"/>
          </a:xfrm>
        </p:spPr>
        <p:txBody>
          <a:bodyPr vert="horz" lIns="91440" tIns="45720" rIns="91440" bIns="45720" rtlCol="0" anchor="ctr">
            <a:normAutofit/>
          </a:bodyPr>
          <a:lstStyle/>
          <a:p>
            <a:pPr algn="ctr"/>
            <a:r>
              <a:rPr lang="en-US" sz="3600" b="1" dirty="0">
                <a:solidFill>
                  <a:schemeClr val="tx2"/>
                </a:solidFill>
              </a:rPr>
              <a:t>CUPE/SCFP 1418 </a:t>
            </a:r>
            <a:br>
              <a:rPr lang="en-US" sz="3600" dirty="0">
                <a:solidFill>
                  <a:schemeClr val="tx2"/>
                </a:solidFill>
              </a:rPr>
            </a:br>
            <a:r>
              <a:rPr lang="en-US" sz="3600" dirty="0">
                <a:solidFill>
                  <a:schemeClr val="tx2"/>
                </a:solidFill>
              </a:rPr>
              <a:t>TENTATIVE AGREEMENT/ACCORD DE PRINCIPE</a:t>
            </a:r>
            <a:br>
              <a:rPr lang="en-US" sz="3600" dirty="0">
                <a:solidFill>
                  <a:schemeClr val="tx2"/>
                </a:solidFill>
              </a:rPr>
            </a:br>
            <a:r>
              <a:rPr lang="en-US" sz="3600" dirty="0">
                <a:solidFill>
                  <a:schemeClr val="tx2"/>
                </a:solidFill>
              </a:rPr>
              <a:t>Presentation/</a:t>
            </a:r>
            <a:r>
              <a:rPr lang="en-US" sz="3600" dirty="0" err="1">
                <a:solidFill>
                  <a:schemeClr val="tx2"/>
                </a:solidFill>
              </a:rPr>
              <a:t>Présentation</a:t>
            </a:r>
            <a:br>
              <a:rPr lang="en-US" sz="3600" dirty="0">
                <a:solidFill>
                  <a:schemeClr val="tx2"/>
                </a:solidFill>
              </a:rPr>
            </a:br>
            <a:r>
              <a:rPr lang="en-US" sz="3600" dirty="0">
                <a:solidFill>
                  <a:schemeClr val="tx2"/>
                </a:solidFill>
              </a:rPr>
              <a:t>07/22/2024</a:t>
            </a:r>
            <a:endParaRPr lang="en-US" sz="3600" kern="1200" dirty="0">
              <a:solidFill>
                <a:schemeClr val="tx2"/>
              </a:solidFill>
              <a:latin typeface="+mj-lt"/>
              <a:ea typeface="+mj-ea"/>
              <a:cs typeface="+mj-cs"/>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2721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0C4C9-4474-B32F-274F-402A9FDFDFDA}"/>
              </a:ext>
            </a:extLst>
          </p:cNvPr>
          <p:cNvSpPr>
            <a:spLocks noGrp="1"/>
          </p:cNvSpPr>
          <p:nvPr>
            <p:ph type="title"/>
          </p:nvPr>
        </p:nvSpPr>
        <p:spPr/>
        <p:txBody>
          <a:bodyPr>
            <a:normAutofit/>
          </a:bodyPr>
          <a:lstStyle/>
          <a:p>
            <a:pPr marR="2430" rtl="0"/>
            <a:r>
              <a:rPr lang="en-CA" sz="2400" b="1" i="0" u="sng" strike="noStrike" kern="100" baseline="0" dirty="0">
                <a:solidFill>
                  <a:srgbClr val="000000"/>
                </a:solidFill>
                <a:latin typeface="Times New Roman" panose="02020603050405020304" pitchFamily="18" charset="0"/>
              </a:rPr>
              <a:t>ARTICLE 12 – SENIORITY/</a:t>
            </a:r>
            <a:r>
              <a:rPr lang="en-CA" sz="2400" b="1" u="sng" kern="100" dirty="0">
                <a:solidFill>
                  <a:srgbClr val="000000"/>
                </a:solidFill>
                <a:latin typeface="Times New Roman" panose="02020603050405020304" pitchFamily="18" charset="0"/>
              </a:rPr>
              <a:t>ANCI</a:t>
            </a:r>
            <a:r>
              <a:rPr lang="en-CA" sz="2400" b="1" i="0" u="sng" strike="noStrike" kern="100" baseline="0" dirty="0">
                <a:solidFill>
                  <a:srgbClr val="000000"/>
                </a:solidFill>
                <a:latin typeface="Times New Roman" panose="02020603050405020304" pitchFamily="18" charset="0"/>
              </a:rPr>
              <a:t>ENNET</a:t>
            </a:r>
            <a:r>
              <a:rPr lang="fr-FR" sz="2400" b="1" u="sng" dirty="0">
                <a:latin typeface="Times New Roman" panose="02020603050405020304" pitchFamily="18" charset="0"/>
                <a:cs typeface="Times New Roman" panose="02020603050405020304" pitchFamily="18" charset="0"/>
              </a:rPr>
              <a:t>É</a:t>
            </a:r>
            <a:r>
              <a:rPr lang="en-CA" sz="2400" b="1" i="0" u="sng" strike="noStrike" kern="100" baseline="0" dirty="0">
                <a:solidFill>
                  <a:srgbClr val="000000"/>
                </a:solidFill>
                <a:latin typeface="Times New Roman" panose="02020603050405020304" pitchFamily="18" charset="0"/>
              </a:rPr>
              <a:t>: </a:t>
            </a:r>
          </a:p>
        </p:txBody>
      </p:sp>
      <p:sp>
        <p:nvSpPr>
          <p:cNvPr id="3" name="Text Placeholder 2">
            <a:extLst>
              <a:ext uri="{FF2B5EF4-FFF2-40B4-BE49-F238E27FC236}">
                <a16:creationId xmlns:a16="http://schemas.microsoft.com/office/drawing/2014/main" id="{4771C4F7-8D7B-DB1F-4D1D-5B1744E791AA}"/>
              </a:ext>
            </a:extLst>
          </p:cNvPr>
          <p:cNvSpPr>
            <a:spLocks noGrp="1"/>
          </p:cNvSpPr>
          <p:nvPr>
            <p:ph type="body" idx="1"/>
          </p:nvPr>
        </p:nvSpPr>
        <p:spPr/>
        <p:txBody>
          <a:bodyPr>
            <a:normAutofit/>
          </a:bodyPr>
          <a:lstStyle/>
          <a:p>
            <a:pPr marL="0" marR="2400" lvl="0" indent="0" rtl="0">
              <a:buNone/>
            </a:pPr>
            <a:r>
              <a:rPr lang="en-US" sz="2000" i="0" strike="noStrike" kern="100" baseline="0" dirty="0">
                <a:solidFill>
                  <a:srgbClr val="000000"/>
                </a:solidFill>
                <a:latin typeface="Times New Roman" panose="02020603050405020304" pitchFamily="18" charset="0"/>
              </a:rPr>
              <a:t>12.01 	Seniority Defined - Seniority for the purpose of this Agreement is defined as the length of service in </a:t>
            </a:r>
            <a:r>
              <a:rPr lang="en-US" sz="2000" b="1" i="0" u="sng" strike="noStrike" kern="100" baseline="0" dirty="0">
                <a:solidFill>
                  <a:srgbClr val="000000"/>
                </a:solidFill>
                <a:latin typeface="Times New Roman" panose="02020603050405020304" pitchFamily="18" charset="0"/>
              </a:rPr>
              <a:t>CUPE Local 1418 </a:t>
            </a:r>
            <a:r>
              <a:rPr lang="en-US" sz="2000" i="0" strike="noStrike" kern="100" baseline="0" dirty="0">
                <a:solidFill>
                  <a:srgbClr val="000000"/>
                </a:solidFill>
                <a:latin typeface="Times New Roman" panose="02020603050405020304" pitchFamily="18" charset="0"/>
              </a:rPr>
              <a:t>from the last date of hiring and shall be used in determining priorities in all matters which are measured by length of service.  Unless otherwise provided for, seniority shall operate on a bargaining unit-wide basis. </a:t>
            </a:r>
            <a:endParaRPr lang="en-CA" sz="2000" i="0" strike="noStrike" kern="100" baseline="0" dirty="0">
              <a:solidFill>
                <a:srgbClr val="000000"/>
              </a:solidFill>
              <a:latin typeface="Times New Roman" panose="02020603050405020304" pitchFamily="18" charset="0"/>
            </a:endParaRPr>
          </a:p>
          <a:p>
            <a:pPr marL="0" marR="2400" lvl="0" indent="0" rtl="0">
              <a:buNone/>
            </a:pPr>
            <a:r>
              <a:rPr lang="en-CA" sz="2000" i="0" strike="noStrike" kern="100" baseline="0" dirty="0">
                <a:solidFill>
                  <a:srgbClr val="000000"/>
                </a:solidFill>
                <a:latin typeface="Times New Roman" panose="02020603050405020304" pitchFamily="18" charset="0"/>
              </a:rPr>
              <a:t>AGREED</a:t>
            </a:r>
            <a:r>
              <a:rPr lang="en-CA" b="0" i="0" u="sng" strike="noStrike" kern="100" baseline="0" dirty="0">
                <a:solidFill>
                  <a:srgbClr val="000000"/>
                </a:solidFill>
                <a:latin typeface="Times New Roman" panose="02020603050405020304" pitchFamily="18" charset="0"/>
              </a:rPr>
              <a:t> </a:t>
            </a:r>
          </a:p>
          <a:p>
            <a:pPr marL="0" marR="2400" lvl="0" indent="0" rtl="0">
              <a:buNone/>
            </a:pPr>
            <a:r>
              <a:rPr lang="en-CA" kern="100" dirty="0">
                <a:solidFill>
                  <a:srgbClr val="000000"/>
                </a:solidFill>
                <a:latin typeface="Times New Roman" panose="02020603050405020304" pitchFamily="18" charset="0"/>
              </a:rPr>
              <a:t>**********************************************************</a:t>
            </a:r>
          </a:p>
          <a:p>
            <a:pPr marL="0" marR="2400" lvl="0" indent="0" rtl="0">
              <a:buNone/>
            </a:pPr>
            <a:r>
              <a:rPr lang="fr-FR" sz="2000" dirty="0">
                <a:latin typeface="Times New Roman" panose="02020603050405020304" pitchFamily="18" charset="0"/>
                <a:cs typeface="Times New Roman" panose="02020603050405020304" pitchFamily="18" charset="0"/>
              </a:rPr>
              <a:t>12.01 Définition de l'ancienneté – Aux fins de la présente convention, l'ancienneté est la durée du service </a:t>
            </a:r>
            <a:r>
              <a:rPr lang="fr-FR" sz="2000" u="sng" dirty="0">
                <a:latin typeface="Times New Roman" panose="02020603050405020304" pitchFamily="18" charset="0"/>
                <a:cs typeface="Times New Roman" panose="02020603050405020304" pitchFamily="18" charset="0"/>
              </a:rPr>
              <a:t>au sein de la section locale 1418 du SCFP </a:t>
            </a:r>
            <a:r>
              <a:rPr lang="fr-FR" sz="2000" dirty="0">
                <a:latin typeface="Times New Roman" panose="02020603050405020304" pitchFamily="18" charset="0"/>
                <a:cs typeface="Times New Roman" panose="02020603050405020304" pitchFamily="18" charset="0"/>
              </a:rPr>
              <a:t>à compter de la dernière date d'embauche et elle doit servir à établir la préférence dans toutes les questions qui sont déterminées par la durée du service. À moins de disposition contraire, l'ancienneté est calculée au niveau de l'ensemble de l'unité de négociation.</a:t>
            </a:r>
          </a:p>
          <a:p>
            <a:pPr marL="0" marR="2400" lvl="0" indent="0" rtl="0">
              <a:buNone/>
            </a:pPr>
            <a:r>
              <a:rPr lang="fr-FR" sz="2200" dirty="0"/>
              <a:t> </a:t>
            </a:r>
            <a:r>
              <a:rPr lang="fr-FR" sz="2000" dirty="0"/>
              <a:t>ACCEPTÉ</a:t>
            </a:r>
            <a:endParaRPr lang="en-CA" sz="2000" b="0" i="0" u="sng" strike="noStrike" kern="100"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97737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1856A-44CC-00E2-7EEA-54F68D7991AB}"/>
              </a:ext>
            </a:extLst>
          </p:cNvPr>
          <p:cNvSpPr>
            <a:spLocks noGrp="1"/>
          </p:cNvSpPr>
          <p:nvPr>
            <p:ph type="title"/>
          </p:nvPr>
        </p:nvSpPr>
        <p:spPr>
          <a:xfrm>
            <a:off x="0" y="-824753"/>
            <a:ext cx="12192000" cy="2402541"/>
          </a:xfrm>
        </p:spPr>
        <p:txBody>
          <a:bodyPr/>
          <a:lstStyle/>
          <a:p>
            <a:pPr marR="2430" rtl="0"/>
            <a:r>
              <a:rPr lang="en-CA" sz="2400" b="1" i="0" u="sng" strike="noStrike" kern="100" baseline="0" dirty="0">
                <a:solidFill>
                  <a:srgbClr val="000000"/>
                </a:solidFill>
                <a:latin typeface="Times New Roman" panose="02020603050405020304" pitchFamily="18" charset="0"/>
              </a:rPr>
              <a:t>ARTICLE 13 - PROMOTIONS AND TRANSFERS/</a:t>
            </a:r>
            <a:r>
              <a:rPr lang="en-CA" sz="2400" b="1" u="sng" dirty="0">
                <a:latin typeface="Times New Roman" panose="02020603050405020304" pitchFamily="18" charset="0"/>
                <a:cs typeface="Times New Roman" panose="02020603050405020304" pitchFamily="18" charset="0"/>
              </a:rPr>
              <a:t>AVANCEMENTS ET MUTATIONS</a:t>
            </a:r>
            <a:r>
              <a:rPr lang="en-CA" sz="2400" b="1" i="0" u="sng" strike="noStrike" kern="100" baseline="0" dirty="0">
                <a:solidFill>
                  <a:srgbClr val="000000"/>
                </a:solidFill>
                <a:latin typeface="Times New Roman" panose="02020603050405020304" pitchFamily="18" charset="0"/>
              </a:rPr>
              <a:t>:</a:t>
            </a:r>
            <a:r>
              <a:rPr lang="en-CA" b="1" i="0" u="sng" strike="noStrike" kern="100" baseline="0" dirty="0">
                <a:solidFill>
                  <a:srgbClr val="000000"/>
                </a:solidFill>
                <a:latin typeface="Times New Roman" panose="02020603050405020304" pitchFamily="18" charset="0"/>
              </a:rPr>
              <a:t> </a:t>
            </a:r>
          </a:p>
        </p:txBody>
      </p:sp>
      <p:sp>
        <p:nvSpPr>
          <p:cNvPr id="3" name="Text Placeholder 2">
            <a:extLst>
              <a:ext uri="{FF2B5EF4-FFF2-40B4-BE49-F238E27FC236}">
                <a16:creationId xmlns:a16="http://schemas.microsoft.com/office/drawing/2014/main" id="{611BE01C-B5F7-8B65-4FA4-5355841695B1}"/>
              </a:ext>
            </a:extLst>
          </p:cNvPr>
          <p:cNvSpPr>
            <a:spLocks noGrp="1"/>
          </p:cNvSpPr>
          <p:nvPr>
            <p:ph type="body" idx="1"/>
          </p:nvPr>
        </p:nvSpPr>
        <p:spPr>
          <a:xfrm>
            <a:off x="233082" y="690282"/>
            <a:ext cx="11120718" cy="6051177"/>
          </a:xfrm>
        </p:spPr>
        <p:txBody>
          <a:bodyPr>
            <a:noAutofit/>
          </a:bodyPr>
          <a:lstStyle/>
          <a:p>
            <a:pPr marL="0" indent="0" algn="l" rtl="0" fontAlgn="base">
              <a:buNone/>
            </a:pPr>
            <a:r>
              <a:rPr lang="en-US" sz="1600" b="0" i="0" dirty="0">
                <a:solidFill>
                  <a:srgbClr val="000000"/>
                </a:solidFill>
                <a:effectLst/>
                <a:latin typeface="Times New Roman" panose="02020603050405020304" pitchFamily="18" charset="0"/>
              </a:rPr>
              <a:t>13.05 </a:t>
            </a:r>
            <a:r>
              <a:rPr lang="en-US" sz="1600" b="0" i="0" strike="sngStrike" dirty="0">
                <a:solidFill>
                  <a:srgbClr val="000000"/>
                </a:solidFill>
                <a:effectLst/>
                <a:latin typeface="Times New Roman" panose="02020603050405020304" pitchFamily="18" charset="0"/>
              </a:rPr>
              <a:t>Departments or Institutions not Covered by the </a:t>
            </a:r>
            <a:r>
              <a:rPr lang="en-US" sz="1600" b="0" i="1" strike="sngStrike" dirty="0">
                <a:solidFill>
                  <a:srgbClr val="000000"/>
                </a:solidFill>
                <a:effectLst/>
                <a:latin typeface="Times New Roman" panose="02020603050405020304" pitchFamily="18" charset="0"/>
              </a:rPr>
              <a:t>Civil Service Act</a:t>
            </a:r>
            <a:r>
              <a:rPr lang="en-US" sz="1600" b="0" i="0" dirty="0">
                <a:solidFill>
                  <a:srgbClr val="000000"/>
                </a:solidFill>
                <a:effectLst/>
                <a:latin typeface="Times New Roman" panose="02020603050405020304" pitchFamily="18" charset="0"/>
              </a:rPr>
              <a:t>  </a:t>
            </a:r>
          </a:p>
          <a:p>
            <a:pPr marL="0" indent="0" algn="l" rtl="0" fontAlgn="base">
              <a:buNone/>
            </a:pPr>
            <a:r>
              <a:rPr lang="en-US" sz="1600" b="0" i="0" dirty="0">
                <a:solidFill>
                  <a:srgbClr val="000000"/>
                </a:solidFill>
                <a:effectLst/>
                <a:latin typeface="Times New Roman" panose="02020603050405020304" pitchFamily="18" charset="0"/>
              </a:rPr>
              <a:t>(a)      Where there is a competition to be held to fill a vacancy in the bargaining unit, such notice of competition shall be posted </a:t>
            </a:r>
            <a:r>
              <a:rPr lang="en-US" sz="1600" b="0" i="0" strike="sngStrike" dirty="0">
                <a:solidFill>
                  <a:srgbClr val="000000"/>
                </a:solidFill>
                <a:effectLst/>
                <a:latin typeface="Times New Roman" panose="02020603050405020304" pitchFamily="18" charset="0"/>
              </a:rPr>
              <a:t>on the bulletin board(s) in the buildings out of which the employees work</a:t>
            </a:r>
            <a:r>
              <a:rPr lang="en-US" sz="1600" b="0" i="0" dirty="0">
                <a:solidFill>
                  <a:srgbClr val="000000"/>
                </a:solidFill>
                <a:effectLst/>
                <a:latin typeface="Times New Roman" panose="02020603050405020304" pitchFamily="18" charset="0"/>
              </a:rPr>
              <a:t> </a:t>
            </a:r>
            <a:r>
              <a:rPr lang="en-US" sz="1600" b="0" i="0" u="sng" dirty="0">
                <a:solidFill>
                  <a:srgbClr val="000000"/>
                </a:solidFill>
                <a:effectLst/>
                <a:latin typeface="Times New Roman" panose="02020603050405020304" pitchFamily="18" charset="0"/>
              </a:rPr>
              <a:t>electronically</a:t>
            </a:r>
            <a:r>
              <a:rPr lang="en-US" sz="1600" b="0" i="0" dirty="0">
                <a:solidFill>
                  <a:srgbClr val="000000"/>
                </a:solidFill>
                <a:effectLst/>
                <a:latin typeface="Times New Roman" panose="02020603050405020304" pitchFamily="18" charset="0"/>
              </a:rPr>
              <a:t>, for a minimum of five (5) calendar days prior to the closing date of the competition.  </a:t>
            </a:r>
          </a:p>
          <a:p>
            <a:pPr marL="342900" indent="-342900" algn="l" rtl="0" fontAlgn="base">
              <a:buAutoNum type="alphaLcParenBoth" startAt="2"/>
            </a:pPr>
            <a:r>
              <a:rPr lang="en-US" sz="1600" b="0" i="0" dirty="0">
                <a:solidFill>
                  <a:srgbClr val="000000"/>
                </a:solidFill>
                <a:effectLst/>
                <a:latin typeface="Times New Roman" panose="02020603050405020304" pitchFamily="18" charset="0"/>
              </a:rPr>
              <a:t>     Such notice shall contain the following information:  </a:t>
            </a:r>
          </a:p>
          <a:p>
            <a:pPr marL="857250" lvl="1" indent="-400050" fontAlgn="base">
              <a:buFont typeface="+mj-lt"/>
              <a:buAutoNum type="romanUcPeriod" startAt="2"/>
            </a:pPr>
            <a:r>
              <a:rPr lang="en-US" sz="1600" b="0" i="0" dirty="0">
                <a:solidFill>
                  <a:srgbClr val="000000"/>
                </a:solidFill>
                <a:effectLst/>
                <a:latin typeface="Times New Roman" panose="02020603050405020304" pitchFamily="18" charset="0"/>
              </a:rPr>
              <a:t> description of the position;  </a:t>
            </a:r>
          </a:p>
          <a:p>
            <a:pPr marL="857250" lvl="1" indent="-400050" fontAlgn="base">
              <a:buFont typeface="+mj-lt"/>
              <a:buAutoNum type="romanUcPeriod" startAt="2"/>
            </a:pPr>
            <a:r>
              <a:rPr lang="en-US" sz="1600" b="0" i="0" dirty="0">
                <a:solidFill>
                  <a:srgbClr val="000000"/>
                </a:solidFill>
                <a:effectLst/>
                <a:latin typeface="Times New Roman" panose="02020603050405020304" pitchFamily="18" charset="0"/>
              </a:rPr>
              <a:t>required qualifications;  </a:t>
            </a:r>
          </a:p>
          <a:p>
            <a:pPr marL="857250" lvl="1" indent="-400050" fontAlgn="base">
              <a:buFont typeface="+mj-lt"/>
              <a:buAutoNum type="romanUcPeriod" startAt="2"/>
            </a:pPr>
            <a:r>
              <a:rPr lang="en-US" sz="1600" b="0" i="0" dirty="0">
                <a:solidFill>
                  <a:srgbClr val="000000"/>
                </a:solidFill>
                <a:effectLst/>
                <a:latin typeface="Times New Roman" panose="02020603050405020304" pitchFamily="18" charset="0"/>
              </a:rPr>
              <a:t>location of the position;  </a:t>
            </a:r>
          </a:p>
          <a:p>
            <a:pPr marL="800100" lvl="1" indent="-342900" fontAlgn="base">
              <a:buAutoNum type="romanUcPeriod" startAt="2"/>
            </a:pPr>
            <a:r>
              <a:rPr lang="en-US" sz="1600" b="0" i="0" dirty="0">
                <a:solidFill>
                  <a:srgbClr val="000000"/>
                </a:solidFill>
                <a:effectLst/>
                <a:latin typeface="Times New Roman" panose="02020603050405020304" pitchFamily="18" charset="0"/>
              </a:rPr>
              <a:t>the applicable wage rate or range, in accordance with the Collective Agreement under C.U.P.E. Local 1418.  </a:t>
            </a:r>
            <a:endParaRPr lang="en-US" sz="1600" b="0" i="0" dirty="0">
              <a:solidFill>
                <a:srgbClr val="000000"/>
              </a:solidFill>
              <a:effectLst/>
              <a:latin typeface="Segoe UI" panose="020B0502040204020203" pitchFamily="34" charset="0"/>
            </a:endParaRPr>
          </a:p>
          <a:p>
            <a:pPr marL="0" indent="0" algn="l" rtl="0" fontAlgn="base">
              <a:buNone/>
            </a:pPr>
            <a:r>
              <a:rPr lang="en-US" sz="1600" b="0" i="0" dirty="0">
                <a:solidFill>
                  <a:srgbClr val="000000"/>
                </a:solidFill>
                <a:effectLst/>
                <a:latin typeface="Times New Roman" panose="02020603050405020304" pitchFamily="18" charset="0"/>
              </a:rPr>
              <a:t> </a:t>
            </a:r>
            <a:r>
              <a:rPr lang="en-US" sz="1600" b="0" i="0" dirty="0">
                <a:solidFill>
                  <a:srgbClr val="000000"/>
                </a:solidFill>
                <a:effectLst/>
                <a:latin typeface="Calibri" panose="020F0502020204030204" pitchFamily="34" charset="0"/>
              </a:rPr>
              <a:t> </a:t>
            </a:r>
            <a:r>
              <a:rPr lang="en-US" sz="1600" b="0" i="0" strike="sngStrike" dirty="0">
                <a:solidFill>
                  <a:srgbClr val="000000"/>
                </a:solidFill>
                <a:effectLst/>
                <a:latin typeface="Times New Roman" panose="02020603050405020304" pitchFamily="18" charset="0"/>
              </a:rPr>
              <a:t>(c) All employees who apply for a competition shall be advised of the name of the successful applicant.</a:t>
            </a:r>
            <a:r>
              <a:rPr lang="en-US" sz="1600" b="0" i="0" dirty="0">
                <a:solidFill>
                  <a:srgbClr val="000000"/>
                </a:solidFill>
                <a:effectLst/>
                <a:latin typeface="Times New Roman" panose="02020603050405020304" pitchFamily="18" charset="0"/>
              </a:rPr>
              <a:t>  </a:t>
            </a:r>
            <a:r>
              <a:rPr lang="en-US" sz="1600" b="1" i="0" dirty="0">
                <a:solidFill>
                  <a:srgbClr val="000000"/>
                </a:solidFill>
                <a:effectLst/>
                <a:latin typeface="Times New Roman" panose="02020603050405020304" pitchFamily="18" charset="0"/>
              </a:rPr>
              <a:t> </a:t>
            </a:r>
            <a:r>
              <a:rPr lang="en-US" sz="1600" b="0" i="0" dirty="0">
                <a:solidFill>
                  <a:srgbClr val="000000"/>
                </a:solidFill>
                <a:effectLst/>
                <a:latin typeface="Times New Roman" panose="02020603050405020304" pitchFamily="18" charset="0"/>
              </a:rPr>
              <a:t> </a:t>
            </a:r>
            <a:endParaRPr lang="en-US" sz="1600" b="0" i="0" dirty="0">
              <a:solidFill>
                <a:srgbClr val="000000"/>
              </a:solidFill>
              <a:effectLst/>
              <a:latin typeface="Segoe UI" panose="020B0502040204020203" pitchFamily="34" charset="0"/>
            </a:endParaRPr>
          </a:p>
          <a:p>
            <a:pPr marL="0" indent="0" algn="l" rtl="0" fontAlgn="base">
              <a:buNone/>
            </a:pPr>
            <a:r>
              <a:rPr lang="en-US" sz="1600" b="1" i="0" dirty="0">
                <a:solidFill>
                  <a:srgbClr val="000000"/>
                </a:solidFill>
                <a:effectLst/>
                <a:latin typeface="Times New Roman" panose="02020603050405020304" pitchFamily="18" charset="0"/>
              </a:rPr>
              <a:t> </a:t>
            </a:r>
            <a:r>
              <a:rPr lang="en-US" sz="1600" i="0" dirty="0">
                <a:solidFill>
                  <a:srgbClr val="000000"/>
                </a:solidFill>
                <a:effectLst/>
                <a:latin typeface="Times New Roman" panose="02020603050405020304" pitchFamily="18" charset="0"/>
              </a:rPr>
              <a:t>AGREED</a:t>
            </a:r>
            <a:r>
              <a:rPr lang="en-US" sz="1600" i="0" strike="noStrike" dirty="0">
                <a:solidFill>
                  <a:srgbClr val="000000"/>
                </a:solidFill>
                <a:effectLst/>
                <a:latin typeface="Times New Roman" panose="02020603050405020304" pitchFamily="18" charset="0"/>
              </a:rPr>
              <a:t> </a:t>
            </a:r>
            <a:r>
              <a:rPr lang="en-US" sz="1600" i="0" dirty="0">
                <a:solidFill>
                  <a:srgbClr val="000000"/>
                </a:solidFill>
                <a:effectLst/>
                <a:latin typeface="Times New Roman" panose="02020603050405020304" pitchFamily="18" charset="0"/>
              </a:rPr>
              <a:t> </a:t>
            </a:r>
          </a:p>
          <a:p>
            <a:pPr marL="0" indent="0" algn="l" rtl="0" fontAlgn="base">
              <a:buNone/>
            </a:pPr>
            <a:r>
              <a:rPr lang="en-US" sz="1600" dirty="0">
                <a:solidFill>
                  <a:srgbClr val="000000"/>
                </a:solidFill>
                <a:latin typeface="Times New Roman" panose="02020603050405020304" pitchFamily="18" charset="0"/>
              </a:rPr>
              <a:t>***********************************************************************************************************</a:t>
            </a:r>
            <a:endParaRPr lang="en-US" sz="1600" i="0" dirty="0">
              <a:solidFill>
                <a:srgbClr val="000000"/>
              </a:solidFill>
              <a:effectLst/>
              <a:latin typeface="Segoe UI" panose="020B0502040204020203" pitchFamily="34" charset="0"/>
            </a:endParaRPr>
          </a:p>
          <a:p>
            <a:pPr marL="0" indent="0">
              <a:buNone/>
            </a:pPr>
            <a:r>
              <a:rPr lang="fr-FR" sz="1600" dirty="0">
                <a:latin typeface="Times New Roman" panose="02020603050405020304" pitchFamily="18" charset="0"/>
                <a:cs typeface="Times New Roman" panose="02020603050405020304" pitchFamily="18" charset="0"/>
              </a:rPr>
              <a:t>13.05  </a:t>
            </a:r>
            <a:r>
              <a:rPr lang="fr-FR" sz="1600" strike="sngStrike" dirty="0">
                <a:latin typeface="Times New Roman" panose="02020603050405020304" pitchFamily="18" charset="0"/>
                <a:cs typeface="Times New Roman" panose="02020603050405020304" pitchFamily="18" charset="0"/>
              </a:rPr>
              <a:t>Ministères ou établissements non régis par la </a:t>
            </a:r>
            <a:r>
              <a:rPr lang="fr-FR" sz="1600" i="1" strike="sngStrike" dirty="0">
                <a:latin typeface="Times New Roman" panose="02020603050405020304" pitchFamily="18" charset="0"/>
                <a:cs typeface="Times New Roman" panose="02020603050405020304" pitchFamily="18" charset="0"/>
              </a:rPr>
              <a:t>Loi sur la Fonction publique</a:t>
            </a:r>
            <a:r>
              <a:rPr lang="fr-FR" sz="1600" strike="sngStrike" dirty="0">
                <a:latin typeface="Times New Roman" panose="02020603050405020304" pitchFamily="18" charset="0"/>
                <a:cs typeface="Times New Roman" panose="02020603050405020304" pitchFamily="18" charset="0"/>
              </a:rPr>
              <a:t>.</a:t>
            </a:r>
          </a:p>
          <a:p>
            <a:pPr marL="0" indent="0">
              <a:buNone/>
            </a:pPr>
            <a:r>
              <a:rPr lang="fr-FR" sz="1600" dirty="0">
                <a:latin typeface="Times New Roman" panose="02020603050405020304" pitchFamily="18" charset="0"/>
                <a:cs typeface="Times New Roman" panose="02020603050405020304" pitchFamily="18" charset="0"/>
              </a:rPr>
              <a:t> (a)      Lorsqu'un concours doit avoir lieu pour combler un poste vacant au sein de l'unité de négociation, l'avis de concours doit être affiché </a:t>
            </a:r>
            <a:r>
              <a:rPr lang="fr-FR" sz="1600" strike="sngStrike" dirty="0">
                <a:latin typeface="Times New Roman" panose="02020603050405020304" pitchFamily="18" charset="0"/>
                <a:cs typeface="Times New Roman" panose="02020603050405020304" pitchFamily="18" charset="0"/>
              </a:rPr>
              <a:t>sur le (les) tableau(x) d'affichage dans les bâtiments où les employés travaillent </a:t>
            </a:r>
            <a:r>
              <a:rPr lang="fr-FR" sz="1600" u="sng" dirty="0">
                <a:latin typeface="Times New Roman" panose="02020603050405020304" pitchFamily="18" charset="0"/>
                <a:cs typeface="Times New Roman" panose="02020603050405020304" pitchFamily="18" charset="0"/>
              </a:rPr>
              <a:t>par voie électronique </a:t>
            </a:r>
            <a:r>
              <a:rPr lang="fr-FR" sz="1600" dirty="0">
                <a:latin typeface="Times New Roman" panose="02020603050405020304" pitchFamily="18" charset="0"/>
                <a:cs typeface="Times New Roman" panose="02020603050405020304" pitchFamily="18" charset="0"/>
              </a:rPr>
              <a:t>pendant un minimum de cinq (5) jours civils avant la date de fermeture du concours. </a:t>
            </a:r>
          </a:p>
          <a:p>
            <a:pPr marL="0" indent="0">
              <a:buNone/>
            </a:pPr>
            <a:r>
              <a:rPr lang="fr-FR" sz="1600" dirty="0">
                <a:latin typeface="Times New Roman" panose="02020603050405020304" pitchFamily="18" charset="0"/>
                <a:cs typeface="Times New Roman" panose="02020603050405020304" pitchFamily="18" charset="0"/>
              </a:rPr>
              <a:t>b) Un tel avis doit contenir les renseignements suivants : (i) description du poste, (ii) qualifications requises, (iii) lieu du poste, (iv) le taux ou l'échelle salariale applicable, tel que prévu dans la convention collective du SCFP, section locale 1418. </a:t>
            </a:r>
          </a:p>
          <a:p>
            <a:pPr marL="0" indent="0">
              <a:buNone/>
            </a:pPr>
            <a:r>
              <a:rPr lang="fr-FR" sz="1600" dirty="0">
                <a:latin typeface="Times New Roman" panose="02020603050405020304" pitchFamily="18" charset="0"/>
                <a:cs typeface="Times New Roman" panose="02020603050405020304" pitchFamily="18" charset="0"/>
              </a:rPr>
              <a:t>c</a:t>
            </a:r>
            <a:r>
              <a:rPr lang="fr-FR" sz="1600" strike="sngStrike" dirty="0">
                <a:latin typeface="Times New Roman" panose="02020603050405020304" pitchFamily="18" charset="0"/>
                <a:cs typeface="Times New Roman" panose="02020603050405020304" pitchFamily="18" charset="0"/>
              </a:rPr>
              <a:t>) Tous les employés qui se présentent à un concours doivent être avisés du nom du candidat choisi.</a:t>
            </a:r>
          </a:p>
          <a:p>
            <a:pPr marL="0" indent="0">
              <a:buNone/>
            </a:pPr>
            <a:r>
              <a:rPr lang="en-CA" sz="1600" dirty="0">
                <a:latin typeface="Times New Roman" panose="02020603050405020304" pitchFamily="18" charset="0"/>
                <a:cs typeface="Times New Roman" panose="02020603050405020304" pitchFamily="18" charset="0"/>
              </a:rPr>
              <a:t>ACCEPTÉ</a:t>
            </a:r>
          </a:p>
        </p:txBody>
      </p:sp>
    </p:spTree>
    <p:extLst>
      <p:ext uri="{BB962C8B-B14F-4D97-AF65-F5344CB8AC3E}">
        <p14:creationId xmlns:p14="http://schemas.microsoft.com/office/powerpoint/2010/main" val="3996659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021D-2558-0D9C-E85A-5A1DDCC5F867}"/>
              </a:ext>
            </a:extLst>
          </p:cNvPr>
          <p:cNvSpPr>
            <a:spLocks noGrp="1"/>
          </p:cNvSpPr>
          <p:nvPr>
            <p:ph type="title"/>
          </p:nvPr>
        </p:nvSpPr>
        <p:spPr>
          <a:xfrm>
            <a:off x="838200" y="365125"/>
            <a:ext cx="10515600" cy="1316530"/>
          </a:xfrm>
        </p:spPr>
        <p:txBody>
          <a:bodyPr>
            <a:normAutofit fontScale="90000"/>
          </a:bodyPr>
          <a:lstStyle/>
          <a:p>
            <a:br>
              <a:rPr lang="en-US" b="0" i="0" u="sng" strike="noStrike" kern="100" baseline="0" dirty="0">
                <a:solidFill>
                  <a:srgbClr val="000000"/>
                </a:solidFill>
                <a:latin typeface="Times New Roman" panose="02020603050405020304" pitchFamily="18" charset="0"/>
              </a:rPr>
            </a:br>
            <a:br>
              <a:rPr lang="en-US" b="0" i="0" u="sng" strike="noStrike" kern="100" baseline="0" dirty="0">
                <a:solidFill>
                  <a:srgbClr val="000000"/>
                </a:solidFill>
                <a:latin typeface="Times New Roman" panose="02020603050405020304" pitchFamily="18" charset="0"/>
              </a:rPr>
            </a:br>
            <a:br>
              <a:rPr lang="en-US" b="0" i="0" u="sng" strike="noStrike" kern="100" baseline="0" dirty="0">
                <a:solidFill>
                  <a:srgbClr val="000000"/>
                </a:solidFill>
                <a:latin typeface="Times New Roman" panose="02020603050405020304" pitchFamily="18" charset="0"/>
              </a:rPr>
            </a:br>
            <a:r>
              <a:rPr lang="en-US" sz="2700" b="1" i="0" u="sng" dirty="0">
                <a:solidFill>
                  <a:srgbClr val="000000"/>
                </a:solidFill>
                <a:effectLst/>
                <a:latin typeface="Times New Roman" panose="02020603050405020304" pitchFamily="18" charset="0"/>
              </a:rPr>
              <a:t>ARTICLE 15 - HOURS OF WORK</a:t>
            </a:r>
            <a:r>
              <a:rPr lang="en-US" sz="2700" b="1" i="0" u="sng" dirty="0">
                <a:solidFill>
                  <a:srgbClr val="000000"/>
                </a:solidFill>
                <a:effectLst/>
                <a:latin typeface="Times New Roman" panose="02020603050405020304" pitchFamily="18" charset="0"/>
                <a:cs typeface="Times New Roman" panose="02020603050405020304" pitchFamily="18" charset="0"/>
              </a:rPr>
              <a:t>/</a:t>
            </a:r>
            <a:r>
              <a:rPr lang="en-CA" sz="2700" b="1" u="sng" dirty="0">
                <a:latin typeface="Times New Roman" panose="02020603050405020304" pitchFamily="18" charset="0"/>
                <a:cs typeface="Times New Roman" panose="02020603050405020304" pitchFamily="18" charset="0"/>
              </a:rPr>
              <a:t> HEURES DE TRAVAIL </a:t>
            </a:r>
            <a:r>
              <a:rPr lang="en-US" sz="2700" b="1" i="0" u="sng" dirty="0">
                <a:solidFill>
                  <a:srgbClr val="000000"/>
                </a:solidFill>
                <a:effectLst/>
                <a:latin typeface="Times New Roman" panose="02020603050405020304" pitchFamily="18" charset="0"/>
              </a:rPr>
              <a:t>: </a:t>
            </a:r>
            <a:r>
              <a:rPr lang="en-US" sz="2700" b="1" i="0" dirty="0">
                <a:solidFill>
                  <a:srgbClr val="000000"/>
                </a:solidFill>
                <a:effectLst/>
                <a:latin typeface="Times New Roman" panose="02020603050405020304" pitchFamily="18" charset="0"/>
              </a:rPr>
              <a:t> </a:t>
            </a:r>
            <a:br>
              <a:rPr lang="en-US" sz="4400" b="1" dirty="0">
                <a:solidFill>
                  <a:srgbClr val="000000"/>
                </a:solidFill>
                <a:latin typeface="Segoe UI" panose="020B0502040204020203" pitchFamily="34" charset="0"/>
              </a:rPr>
            </a:br>
            <a:br>
              <a:rPr lang="en-US" b="0" i="0" u="sng" strike="noStrike" kern="100" baseline="0" dirty="0">
                <a:solidFill>
                  <a:srgbClr val="000000"/>
                </a:solidFill>
                <a:latin typeface="Times New Roman" panose="02020603050405020304" pitchFamily="18" charset="0"/>
              </a:rPr>
            </a:br>
            <a:br>
              <a:rPr lang="en-US" b="0" i="0" u="sng" strike="noStrike" kern="100" baseline="0" dirty="0">
                <a:solidFill>
                  <a:srgbClr val="000000"/>
                </a:solidFill>
                <a:latin typeface="Times New Roman" panose="02020603050405020304" pitchFamily="18" charset="0"/>
              </a:rPr>
            </a:br>
            <a:br>
              <a:rPr lang="en-US" b="0" i="0" u="sng" strike="noStrike" kern="100" baseline="0" dirty="0">
                <a:solidFill>
                  <a:srgbClr val="000000"/>
                </a:solidFill>
                <a:latin typeface="Times New Roman" panose="02020603050405020304" pitchFamily="18" charset="0"/>
              </a:rPr>
            </a:br>
            <a:br>
              <a:rPr lang="en-US" b="0" i="0" u="sng" strike="noStrike" kern="100" baseline="0" dirty="0">
                <a:solidFill>
                  <a:srgbClr val="000000"/>
                </a:solidFill>
                <a:latin typeface="Times New Roman" panose="02020603050405020304" pitchFamily="18" charset="0"/>
              </a:rPr>
            </a:br>
            <a:endParaRPr lang="en-US" b="0" i="0" u="sng" strike="noStrike" kern="100" baseline="0" dirty="0">
              <a:solidFill>
                <a:srgbClr val="000000"/>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F3F389D7-3CBD-BB0E-355D-0D9DA2E83862}"/>
              </a:ext>
            </a:extLst>
          </p:cNvPr>
          <p:cNvSpPr>
            <a:spLocks noGrp="1"/>
          </p:cNvSpPr>
          <p:nvPr>
            <p:ph type="body" idx="1"/>
          </p:nvPr>
        </p:nvSpPr>
        <p:spPr>
          <a:xfrm>
            <a:off x="725214" y="788275"/>
            <a:ext cx="10628586" cy="5388687"/>
          </a:xfrm>
        </p:spPr>
        <p:txBody>
          <a:bodyPr>
            <a:normAutofit lnSpcReduction="10000"/>
          </a:bodyPr>
          <a:lstStyle/>
          <a:p>
            <a:pPr marL="0" indent="0" algn="l" rtl="0" fontAlgn="base">
              <a:buNone/>
            </a:pPr>
            <a:r>
              <a:rPr lang="en-US" sz="1800" b="0" i="0" dirty="0">
                <a:solidFill>
                  <a:srgbClr val="000000"/>
                </a:solidFill>
                <a:effectLst/>
                <a:latin typeface="Times New Roman" panose="02020603050405020304" pitchFamily="18" charset="0"/>
              </a:rPr>
              <a:t>15.06 Canada Games and Jeux de la </a:t>
            </a:r>
            <a:r>
              <a:rPr lang="en-US" sz="1800" b="0" i="0" dirty="0" err="1">
                <a:solidFill>
                  <a:srgbClr val="000000"/>
                </a:solidFill>
                <a:effectLst/>
                <a:latin typeface="Times New Roman" panose="02020603050405020304" pitchFamily="18" charset="0"/>
              </a:rPr>
              <a:t>francophonie</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internationale</a:t>
            </a:r>
            <a:r>
              <a:rPr lang="en-US" sz="1800" b="0" i="0" dirty="0">
                <a:solidFill>
                  <a:srgbClr val="000000"/>
                </a:solidFill>
                <a:effectLst/>
                <a:latin typeface="Times New Roman" panose="02020603050405020304" pitchFamily="18" charset="0"/>
              </a:rPr>
              <a:t> - This article applies to the Recreation and Culture Program Officer classification only. Both parties recognize the special circumstances surrounding Canada Games and Jeux de la </a:t>
            </a:r>
            <a:r>
              <a:rPr lang="en-US" sz="1800" b="0" i="0" dirty="0" err="1">
                <a:solidFill>
                  <a:srgbClr val="000000"/>
                </a:solidFill>
                <a:effectLst/>
                <a:latin typeface="Times New Roman" panose="02020603050405020304" pitchFamily="18" charset="0"/>
              </a:rPr>
              <a:t>francophonie</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internationale</a:t>
            </a:r>
            <a:r>
              <a:rPr lang="en-US" sz="1800" b="0" i="0" dirty="0">
                <a:solidFill>
                  <a:srgbClr val="000000"/>
                </a:solidFill>
                <a:effectLst/>
                <a:latin typeface="Times New Roman" panose="02020603050405020304" pitchFamily="18" charset="0"/>
              </a:rPr>
              <a:t> and agree that the provisions of Article 15 and 16 will not apply to employees assigned to such Games. However, employees assigned to </a:t>
            </a:r>
            <a:r>
              <a:rPr lang="en-US" sz="1800" b="0" i="0" u="sng" dirty="0">
                <a:solidFill>
                  <a:srgbClr val="000000"/>
                </a:solidFill>
                <a:effectLst/>
                <a:latin typeface="Times New Roman" panose="02020603050405020304" pitchFamily="18" charset="0"/>
              </a:rPr>
              <a:t>work at</a:t>
            </a:r>
            <a:r>
              <a:rPr lang="en-US" sz="1800" b="0" i="0" dirty="0">
                <a:solidFill>
                  <a:srgbClr val="000000"/>
                </a:solidFill>
                <a:effectLst/>
                <a:latin typeface="Times New Roman" panose="02020603050405020304" pitchFamily="18" charset="0"/>
              </a:rPr>
              <a:t> these Games will be entitled to two (2) days off for each period of seven (7) days so assigned </a:t>
            </a:r>
            <a:r>
              <a:rPr lang="en-US" sz="1800" b="0" i="0" u="sng" dirty="0">
                <a:solidFill>
                  <a:srgbClr val="000000"/>
                </a:solidFill>
                <a:effectLst/>
                <a:latin typeface="Times New Roman" panose="02020603050405020304" pitchFamily="18" charset="0"/>
              </a:rPr>
              <a:t>and must be taken within one hundred and eighty (180)</a:t>
            </a:r>
            <a:r>
              <a:rPr lang="en-US" sz="1800" b="0" i="0" dirty="0">
                <a:solidFill>
                  <a:srgbClr val="000000"/>
                </a:solidFill>
                <a:effectLst/>
                <a:latin typeface="Times New Roman" panose="02020603050405020304" pitchFamily="18" charset="0"/>
              </a:rPr>
              <a:t> </a:t>
            </a:r>
            <a:r>
              <a:rPr lang="en-US" sz="1800" b="0" i="0" u="sng" dirty="0">
                <a:solidFill>
                  <a:srgbClr val="000000"/>
                </a:solidFill>
                <a:effectLst/>
                <a:latin typeface="Times New Roman" panose="02020603050405020304" pitchFamily="18" charset="0"/>
              </a:rPr>
              <a:t>days from the date the overtime is worked.</a:t>
            </a:r>
            <a:r>
              <a:rPr lang="en-US" sz="1800" b="1" i="0"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marL="0" indent="0" algn="l" rtl="0" fontAlgn="base">
              <a:buNone/>
            </a:pPr>
            <a:r>
              <a:rPr lang="en-US" sz="1800" b="0" i="0" u="sng" strike="sngStrike" dirty="0">
                <a:solidFill>
                  <a:srgbClr val="000000"/>
                </a:solidFill>
                <a:effectLst/>
                <a:latin typeface="Times New Roman" panose="02020603050405020304" pitchFamily="18" charset="0"/>
              </a:rPr>
              <a:t>The hours of work for AHESS workers shall be as per below:</a:t>
            </a: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marL="0" indent="0" algn="l" rtl="0" fontAlgn="base">
              <a:buNone/>
            </a:pPr>
            <a:r>
              <a:rPr lang="en-US" sz="1800" i="0" dirty="0">
                <a:solidFill>
                  <a:srgbClr val="000000"/>
                </a:solidFill>
                <a:effectLst/>
                <a:latin typeface="Times New Roman" panose="02020603050405020304" pitchFamily="18" charset="0"/>
              </a:rPr>
              <a:t>AGREED</a:t>
            </a:r>
            <a:r>
              <a:rPr lang="en-US" sz="1800" i="0" strike="noStrike" dirty="0">
                <a:solidFill>
                  <a:srgbClr val="000000"/>
                </a:solidFill>
                <a:effectLst/>
                <a:latin typeface="Times New Roman" panose="02020603050405020304" pitchFamily="18" charset="0"/>
              </a:rPr>
              <a:t> </a:t>
            </a:r>
            <a:r>
              <a:rPr lang="en-US" sz="1800" i="0" dirty="0">
                <a:solidFill>
                  <a:srgbClr val="000000"/>
                </a:solidFill>
                <a:effectLst/>
                <a:latin typeface="Times New Roman" panose="02020603050405020304" pitchFamily="18" charset="0"/>
              </a:rPr>
              <a:t> </a:t>
            </a:r>
            <a:endParaRPr lang="en-US" i="0" dirty="0">
              <a:solidFill>
                <a:srgbClr val="000000"/>
              </a:solidFill>
              <a:effectLst/>
              <a:latin typeface="Segoe UI" panose="020B0502040204020203" pitchFamily="34" charset="0"/>
            </a:endParaRPr>
          </a:p>
          <a:p>
            <a:pPr marL="0" indent="0">
              <a:buNone/>
            </a:pPr>
            <a:r>
              <a:rPr lang="en-CA" dirty="0"/>
              <a:t>**********************************************************</a:t>
            </a:r>
          </a:p>
          <a:p>
            <a:pPr marL="0" indent="0">
              <a:buNone/>
            </a:pPr>
            <a:r>
              <a:rPr lang="fr-FR" sz="1900" dirty="0">
                <a:latin typeface="Times New Roman" panose="02020603050405020304" pitchFamily="18" charset="0"/>
                <a:cs typeface="Times New Roman" panose="02020603050405020304" pitchFamily="18" charset="0"/>
              </a:rPr>
              <a:t>15.06 Jeux du Canada et Jeux de la francophonie internationale – Le présent paragraphe vise la classification des agents des programmes culturels et de loisirs seulement. Les deux parties reconnaissent les circonstances particulières entourant les Jeux du Canada et les Jeux de la francophonie internationale, et conviennent que les dispositions des articles 15 et 16 ne s'appliquent pas aux employés devant participer à ces Jeux. Toutefois, les employés devant </a:t>
            </a:r>
            <a:r>
              <a:rPr lang="fr-FR" sz="1900" u="sng" dirty="0">
                <a:latin typeface="Times New Roman" panose="02020603050405020304" pitchFamily="18" charset="0"/>
                <a:cs typeface="Times New Roman" panose="02020603050405020304" pitchFamily="18" charset="0"/>
              </a:rPr>
              <a:t>travailler</a:t>
            </a:r>
            <a:r>
              <a:rPr lang="fr-FR" sz="1900" dirty="0">
                <a:latin typeface="Times New Roman" panose="02020603050405020304" pitchFamily="18" charset="0"/>
                <a:cs typeface="Times New Roman" panose="02020603050405020304" pitchFamily="18" charset="0"/>
              </a:rPr>
              <a:t> à ces Jeux auront droit à deux (2) jours de congé pour chaque période de sept (7) jours au cours de laquelle ils auront participé aux Jeux </a:t>
            </a:r>
            <a:r>
              <a:rPr lang="fr-FR" sz="1900" strike="sngStrike" dirty="0">
                <a:latin typeface="Times New Roman" panose="02020603050405020304" pitchFamily="18" charset="0"/>
                <a:cs typeface="Times New Roman" panose="02020603050405020304" pitchFamily="18" charset="0"/>
              </a:rPr>
              <a:t>et ces jours de congé doivent être pris dans les cent quatre-vingts (180) jours suivant la date à laquelle le surtemps a été effectué.</a:t>
            </a:r>
          </a:p>
          <a:p>
            <a:pPr marL="0" indent="0">
              <a:buNone/>
            </a:pPr>
            <a:r>
              <a:rPr lang="fr-FR" sz="1900" strike="sngStrike" dirty="0">
                <a:latin typeface="Times New Roman" panose="02020603050405020304" pitchFamily="18" charset="0"/>
                <a:cs typeface="Times New Roman" panose="02020603050405020304" pitchFamily="18" charset="0"/>
              </a:rPr>
              <a:t> Les heures de travail des travailleurs du SPC ont les suivantes: </a:t>
            </a:r>
          </a:p>
          <a:p>
            <a:pPr marL="0" indent="0">
              <a:buNone/>
            </a:pPr>
            <a:r>
              <a:rPr lang="fr-FR" sz="1900" dirty="0">
                <a:latin typeface="Times New Roman" panose="02020603050405020304" pitchFamily="18" charset="0"/>
                <a:cs typeface="Times New Roman" panose="02020603050405020304" pitchFamily="18" charset="0"/>
              </a:rPr>
              <a:t>ACCEPTÉ</a:t>
            </a:r>
            <a:endParaRPr lang="en-CA"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77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C349F-DE25-0FA1-BD64-E97A475FB6BD}"/>
              </a:ext>
            </a:extLst>
          </p:cNvPr>
          <p:cNvSpPr>
            <a:spLocks noGrp="1"/>
          </p:cNvSpPr>
          <p:nvPr>
            <p:ph type="title"/>
          </p:nvPr>
        </p:nvSpPr>
        <p:spPr/>
        <p:txBody>
          <a:bodyPr>
            <a:normAutofit/>
          </a:bodyPr>
          <a:lstStyle/>
          <a:p>
            <a:pPr marR="2430" rtl="0"/>
            <a:r>
              <a:rPr lang="en-CA" sz="2400" b="1" i="0" u="sng" strike="noStrike" kern="100" baseline="0" dirty="0">
                <a:solidFill>
                  <a:srgbClr val="000000"/>
                </a:solidFill>
                <a:latin typeface="Times New Roman" panose="02020603050405020304" pitchFamily="18" charset="0"/>
              </a:rPr>
              <a:t>ARTICLE 16 – </a:t>
            </a:r>
            <a:r>
              <a:rPr lang="en-CA" sz="2400" b="1" i="0" u="sng" strike="noStrike" kern="100" baseline="0" dirty="0">
                <a:solidFill>
                  <a:srgbClr val="000000"/>
                </a:solidFill>
                <a:latin typeface="Times New Roman" panose="02020603050405020304" pitchFamily="18" charset="0"/>
                <a:cs typeface="Times New Roman" panose="02020603050405020304" pitchFamily="18" charset="0"/>
              </a:rPr>
              <a:t>OVERTIME/</a:t>
            </a:r>
            <a:r>
              <a:rPr lang="en-CA" sz="2400" b="1" u="sng" dirty="0">
                <a:latin typeface="Times New Roman" panose="02020603050405020304" pitchFamily="18" charset="0"/>
                <a:cs typeface="Times New Roman" panose="02020603050405020304" pitchFamily="18" charset="0"/>
              </a:rPr>
              <a:t> SURTEMPS </a:t>
            </a:r>
            <a:r>
              <a:rPr lang="en-CA" sz="2400" b="1" i="0" u="sng" strike="noStrike" kern="100" baseline="0" dirty="0">
                <a:solidFill>
                  <a:srgbClr val="000000"/>
                </a:solidFill>
                <a:latin typeface="Times New Roman" panose="02020603050405020304" pitchFamily="18" charset="0"/>
                <a:cs typeface="Times New Roman" panose="02020603050405020304" pitchFamily="18" charset="0"/>
              </a:rPr>
              <a:t>: </a:t>
            </a:r>
          </a:p>
        </p:txBody>
      </p:sp>
      <p:sp>
        <p:nvSpPr>
          <p:cNvPr id="3" name="Text Placeholder 2">
            <a:extLst>
              <a:ext uri="{FF2B5EF4-FFF2-40B4-BE49-F238E27FC236}">
                <a16:creationId xmlns:a16="http://schemas.microsoft.com/office/drawing/2014/main" id="{8AAEF589-F3F8-D2A2-E1CB-5369988B26B2}"/>
              </a:ext>
            </a:extLst>
          </p:cNvPr>
          <p:cNvSpPr>
            <a:spLocks noGrp="1"/>
          </p:cNvSpPr>
          <p:nvPr>
            <p:ph type="body" idx="1"/>
          </p:nvPr>
        </p:nvSpPr>
        <p:spPr/>
        <p:txBody>
          <a:bodyPr>
            <a:normAutofit/>
          </a:bodyPr>
          <a:lstStyle/>
          <a:p>
            <a:pPr marL="0" marR="2400" lvl="0" indent="0" rtl="0">
              <a:buNone/>
            </a:pPr>
            <a:r>
              <a:rPr lang="en-US" sz="2000" b="0" i="0" u="sng" strike="noStrike" kern="100" baseline="0" dirty="0">
                <a:solidFill>
                  <a:srgbClr val="000000"/>
                </a:solidFill>
                <a:latin typeface="Times New Roman" panose="02020603050405020304" pitchFamily="18" charset="0"/>
              </a:rPr>
              <a:t>16.13   The schedule for “on call” duty for a twelve (12) month period shall be posted by January 31.  The schedule shall be subject to change by the Employer due to operational requirements. </a:t>
            </a:r>
          </a:p>
          <a:p>
            <a:pPr marL="0" marR="2400" lvl="0" indent="0" rtl="0">
              <a:buNone/>
            </a:pPr>
            <a:r>
              <a:rPr lang="en-CA" sz="2000" b="0" i="0" strike="noStrike" kern="100" baseline="0" dirty="0">
                <a:solidFill>
                  <a:srgbClr val="000000"/>
                </a:solidFill>
                <a:latin typeface="Times New Roman" panose="02020603050405020304" pitchFamily="18" charset="0"/>
              </a:rPr>
              <a:t>AGREED </a:t>
            </a:r>
          </a:p>
          <a:p>
            <a:pPr marL="0" marR="2400" lvl="0" indent="0" rtl="0">
              <a:buNone/>
            </a:pPr>
            <a:endParaRPr lang="en-CA" sz="2000" b="0" i="0" strike="noStrike" kern="100" baseline="0" dirty="0">
              <a:solidFill>
                <a:srgbClr val="000000"/>
              </a:solidFill>
              <a:latin typeface="Times New Roman" panose="02020603050405020304" pitchFamily="18" charset="0"/>
            </a:endParaRPr>
          </a:p>
          <a:p>
            <a:pPr marL="0" marR="2400" lvl="0" indent="0" rtl="0">
              <a:buNone/>
            </a:pPr>
            <a:r>
              <a:rPr lang="en-CA" sz="2000" kern="100" dirty="0">
                <a:solidFill>
                  <a:srgbClr val="000000"/>
                </a:solidFill>
                <a:latin typeface="Times New Roman" panose="02020603050405020304" pitchFamily="18" charset="0"/>
              </a:rPr>
              <a:t>*******************************************************************************</a:t>
            </a:r>
          </a:p>
          <a:p>
            <a:pPr marL="0" marR="2400" lvl="0" indent="0" rtl="0">
              <a:buNone/>
            </a:pPr>
            <a:r>
              <a:rPr lang="fr-FR" sz="2000" u="sng" dirty="0">
                <a:latin typeface="Times New Roman" panose="02020603050405020304" pitchFamily="18" charset="0"/>
                <a:cs typeface="Times New Roman" panose="02020603050405020304" pitchFamily="18" charset="0"/>
              </a:rPr>
              <a:t>16.13   L’horaire du service de permanence pour une période de douze (12) mois sera affiché au plus tard le 31 janvier. L’Employeur pourra apporter des changements à l’horaire en fonction des besoins opérationnels.</a:t>
            </a:r>
          </a:p>
          <a:p>
            <a:pPr marL="0" marR="2400" lvl="0" indent="0" rtl="0">
              <a:buNone/>
            </a:pPr>
            <a:r>
              <a:rPr lang="fr-FR" sz="2000" dirty="0">
                <a:latin typeface="Times New Roman" panose="02020603050405020304" pitchFamily="18" charset="0"/>
                <a:cs typeface="Times New Roman" panose="02020603050405020304" pitchFamily="18" charset="0"/>
              </a:rPr>
              <a:t> ACCEPTÉ</a:t>
            </a:r>
            <a:endParaRPr lang="en-CA" sz="2000" b="0" i="0" strike="noStrike" kern="100"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983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61C1D-4E09-F3C1-F172-9D89473B34DD}"/>
              </a:ext>
            </a:extLst>
          </p:cNvPr>
          <p:cNvSpPr>
            <a:spLocks noGrp="1"/>
          </p:cNvSpPr>
          <p:nvPr>
            <p:ph type="title"/>
          </p:nvPr>
        </p:nvSpPr>
        <p:spPr>
          <a:xfrm>
            <a:off x="838200" y="365126"/>
            <a:ext cx="10515600" cy="769992"/>
          </a:xfrm>
        </p:spPr>
        <p:txBody>
          <a:bodyPr>
            <a:normAutofit/>
          </a:bodyPr>
          <a:lstStyle/>
          <a:p>
            <a:pPr marR="2430" rtl="0"/>
            <a:r>
              <a:rPr lang="en-CA" sz="2400" b="1" i="0" u="sng" strike="noStrike" kern="100" baseline="0" dirty="0">
                <a:solidFill>
                  <a:srgbClr val="000000"/>
                </a:solidFill>
                <a:latin typeface="Times New Roman" panose="02020603050405020304" pitchFamily="18" charset="0"/>
              </a:rPr>
              <a:t>ARTICLE 17 - VACATION: </a:t>
            </a:r>
          </a:p>
        </p:txBody>
      </p:sp>
      <p:sp>
        <p:nvSpPr>
          <p:cNvPr id="3" name="Text Placeholder 2">
            <a:extLst>
              <a:ext uri="{FF2B5EF4-FFF2-40B4-BE49-F238E27FC236}">
                <a16:creationId xmlns:a16="http://schemas.microsoft.com/office/drawing/2014/main" id="{B0783FE4-6E06-BA4B-97A6-1B29A1144773}"/>
              </a:ext>
            </a:extLst>
          </p:cNvPr>
          <p:cNvSpPr>
            <a:spLocks noGrp="1"/>
          </p:cNvSpPr>
          <p:nvPr>
            <p:ph type="body" idx="1"/>
          </p:nvPr>
        </p:nvSpPr>
        <p:spPr>
          <a:xfrm>
            <a:off x="838200" y="1135118"/>
            <a:ext cx="10515600" cy="5283611"/>
          </a:xfrm>
        </p:spPr>
        <p:txBody>
          <a:bodyPr>
            <a:normAutofit fontScale="47500" lnSpcReduction="20000"/>
          </a:bodyPr>
          <a:lstStyle/>
          <a:p>
            <a:pPr marL="0" marR="2400" lvl="0" indent="0" rtl="0">
              <a:buNone/>
            </a:pPr>
            <a:r>
              <a:rPr lang="en-CA" sz="2900" b="1" i="0" strike="sngStrike" kern="100" baseline="0" dirty="0">
                <a:solidFill>
                  <a:srgbClr val="000000"/>
                </a:solidFill>
                <a:latin typeface="Times New Roman" panose="02020603050405020304" pitchFamily="18" charset="0"/>
              </a:rPr>
              <a:t>17.01:  </a:t>
            </a:r>
            <a:r>
              <a:rPr lang="en-CA" sz="2900" b="0" i="0" strike="sngStrike" kern="100" baseline="0" dirty="0">
                <a:solidFill>
                  <a:srgbClr val="000000"/>
                </a:solidFill>
                <a:latin typeface="Times New Roman" panose="02020603050405020304" pitchFamily="18" charset="0"/>
              </a:rPr>
              <a:t>length of Vacation</a:t>
            </a:r>
          </a:p>
          <a:p>
            <a:pPr marR="2400" lvl="0" rtl="0"/>
            <a:r>
              <a:rPr lang="en-US" sz="2900" b="0" i="0" u="sng" strike="sngStrike" kern="100" baseline="0" dirty="0">
                <a:solidFill>
                  <a:srgbClr val="000000"/>
                </a:solidFill>
                <a:latin typeface="Times New Roman" panose="02020603050405020304" pitchFamily="18" charset="0"/>
              </a:rPr>
              <a:t>(a</a:t>
            </a:r>
            <a:r>
              <a:rPr lang="en-US" sz="2900" b="0" i="0" strike="sngStrike" kern="100" baseline="0" dirty="0">
                <a:solidFill>
                  <a:srgbClr val="000000"/>
                </a:solidFill>
                <a:latin typeface="Times New Roman" panose="02020603050405020304" pitchFamily="18" charset="0"/>
              </a:rPr>
              <a:t>) An employee shall be entitled to annual vacation with pay at the rate of one and one-quarter (11/4) days for each calendar month of service. </a:t>
            </a:r>
            <a:endParaRPr lang="en-CA" sz="2900" b="0" i="0" strike="sngStrike" kern="100" baseline="0" dirty="0">
              <a:solidFill>
                <a:srgbClr val="000000"/>
              </a:solidFill>
              <a:latin typeface="Times New Roman" panose="02020603050405020304" pitchFamily="18" charset="0"/>
            </a:endParaRPr>
          </a:p>
          <a:p>
            <a:pPr marR="2400" lvl="0" rtl="0"/>
            <a:r>
              <a:rPr lang="en-US" sz="2900" b="0" i="0" strike="sngStrike" kern="100" baseline="0" dirty="0">
                <a:solidFill>
                  <a:srgbClr val="000000"/>
                </a:solidFill>
                <a:latin typeface="Times New Roman" panose="02020603050405020304" pitchFamily="18" charset="0"/>
              </a:rPr>
              <a:t>(b)  An employee who has completed ninety-six (96) months (8 years) of continuous service shall be entitled thereafter to annual vacation with pay calculated at the rate of one and two-thirds (1 2/3) days for each full calendar month of service.</a:t>
            </a:r>
            <a:endParaRPr lang="en-CA" sz="2900" b="0" i="0" strike="sngStrike" kern="100" baseline="0" dirty="0">
              <a:solidFill>
                <a:srgbClr val="000000"/>
              </a:solidFill>
              <a:latin typeface="Times New Roman" panose="02020603050405020304" pitchFamily="18" charset="0"/>
            </a:endParaRPr>
          </a:p>
          <a:p>
            <a:pPr marR="2400" lvl="0" rtl="0"/>
            <a:r>
              <a:rPr lang="en-US" sz="2900" b="0" i="0" strike="sngStrike" kern="100" baseline="0" dirty="0">
                <a:solidFill>
                  <a:srgbClr val="000000"/>
                </a:solidFill>
                <a:latin typeface="Times New Roman" panose="02020603050405020304" pitchFamily="18" charset="0"/>
              </a:rPr>
              <a:t> </a:t>
            </a:r>
            <a:r>
              <a:rPr lang="en-US" sz="2900" strike="sngStrike" kern="100" dirty="0">
                <a:solidFill>
                  <a:srgbClr val="000000"/>
                </a:solidFill>
                <a:latin typeface="Times New Roman" panose="02020603050405020304" pitchFamily="18" charset="0"/>
              </a:rPr>
              <a:t>c) </a:t>
            </a:r>
            <a:r>
              <a:rPr lang="en-US" sz="2900" b="0" i="0" strike="sngStrike" kern="100" baseline="0" dirty="0">
                <a:solidFill>
                  <a:srgbClr val="000000"/>
                </a:solidFill>
                <a:latin typeface="Times New Roman" panose="02020603050405020304" pitchFamily="18" charset="0"/>
              </a:rPr>
              <a:t>An employee who has two hundred and forty (240) months (20 years) of continuous service shall be entitled thereafter to annual vacation.  </a:t>
            </a:r>
          </a:p>
          <a:p>
            <a:pPr marL="0" marR="2400" lvl="0" indent="0" rtl="0">
              <a:buNone/>
            </a:pPr>
            <a:endParaRPr lang="en-US" sz="2900" b="0" i="0" u="sng" strike="sngStrike" kern="100" baseline="0" dirty="0">
              <a:solidFill>
                <a:srgbClr val="000000"/>
              </a:solidFill>
              <a:latin typeface="Times New Roman" panose="02020603050405020304" pitchFamily="18" charset="0"/>
            </a:endParaRPr>
          </a:p>
          <a:p>
            <a:pPr marL="0" marR="2400" lvl="0" indent="0" rtl="0">
              <a:buNone/>
            </a:pPr>
            <a:r>
              <a:rPr lang="en-CA" sz="2900" b="0" i="0" u="sng" strike="noStrike" kern="100" baseline="0" dirty="0">
                <a:solidFill>
                  <a:srgbClr val="000000"/>
                </a:solidFill>
                <a:latin typeface="Times New Roman" panose="02020603050405020304" pitchFamily="18" charset="0"/>
              </a:rPr>
              <a:t>17.01: Length of Vacation  </a:t>
            </a:r>
          </a:p>
          <a:p>
            <a:pPr marL="514350" marR="2400" indent="-514350">
              <a:buFont typeface="+mj-lt"/>
              <a:buAutoNum type="alphaLcParenR"/>
            </a:pPr>
            <a:r>
              <a:rPr lang="en-US" sz="2900" b="0" i="0" u="sng" strike="noStrike" kern="100" baseline="0" dirty="0">
                <a:solidFill>
                  <a:srgbClr val="000000"/>
                </a:solidFill>
                <a:latin typeface="Times New Roman" panose="02020603050405020304" pitchFamily="18" charset="0"/>
              </a:rPr>
              <a:t> employees who have completed fewer than eight (8) years of continuous service shall be entitled to annual vacation with pay calculated at the rate of one and one-quarter (1 ¼) or 1.25 days for each calendar month of service, for a total of 15 days per year. </a:t>
            </a:r>
          </a:p>
          <a:p>
            <a:pPr marL="514350" marR="2400" indent="-514350">
              <a:buFont typeface="+mj-lt"/>
              <a:buAutoNum type="alphaLcParenR"/>
            </a:pPr>
            <a:r>
              <a:rPr lang="en-US" sz="2900" b="0" i="0" u="sng" strike="noStrike" kern="100" baseline="0" dirty="0">
                <a:solidFill>
                  <a:srgbClr val="000000"/>
                </a:solidFill>
                <a:latin typeface="Times New Roman" panose="02020603050405020304" pitchFamily="18" charset="0"/>
              </a:rPr>
              <a:t>(b)employees who have completed eight (8) years but fewer than (16) years of continuous service shall be entitled to an annual vacation with pay calculated at the rate of one and two-thirds (1 2/3) or 1.666 days for each calendar month of service, for a total of 20 days per year.  </a:t>
            </a:r>
          </a:p>
          <a:p>
            <a:pPr marL="514350" marR="2400" lvl="0" indent="-514350" rtl="0">
              <a:buFont typeface="+mj-lt"/>
              <a:buAutoNum type="alphaLcParenR"/>
            </a:pPr>
            <a:r>
              <a:rPr lang="en-US" sz="2900" b="0" i="0" u="sng" strike="noStrike" kern="100" baseline="0" dirty="0">
                <a:solidFill>
                  <a:srgbClr val="000000"/>
                </a:solidFill>
                <a:latin typeface="Times New Roman" panose="02020603050405020304" pitchFamily="18" charset="0"/>
              </a:rPr>
              <a:t>employees who have completed sixteen (16) years of continuous service shall be entitled to an annual vacation with pay calculated at the rate of one and three-quarters (1 3/4) or 1.75 days per calendar month of service, for a total of 21 days per year;  </a:t>
            </a:r>
          </a:p>
          <a:p>
            <a:pPr marL="514350" marR="2400" lvl="0" indent="-514350" rtl="0">
              <a:buFont typeface="+mj-lt"/>
              <a:buAutoNum type="alphaLcParenR"/>
            </a:pPr>
            <a:r>
              <a:rPr lang="en-US" sz="2900" b="0" i="0" u="sng" strike="noStrike" kern="100" baseline="0" dirty="0">
                <a:solidFill>
                  <a:srgbClr val="000000"/>
                </a:solidFill>
                <a:latin typeface="Times New Roman" panose="02020603050405020304" pitchFamily="18" charset="0"/>
              </a:rPr>
              <a:t>employees who have completed seventeen (17) years of continuous service shall be entitled to an annual vacation with pay calculated at the rate of 1.833 days per calendar month of service, for a total of 22 days per year; </a:t>
            </a:r>
          </a:p>
          <a:p>
            <a:pPr marL="514350" marR="2400" lvl="0" indent="-514350" rtl="0">
              <a:buFont typeface="+mj-lt"/>
              <a:buAutoNum type="alphaLcParenR"/>
            </a:pPr>
            <a:r>
              <a:rPr lang="en-US" sz="2900" b="0" i="0" u="sng" strike="noStrike" kern="100" baseline="0" dirty="0">
                <a:solidFill>
                  <a:srgbClr val="000000"/>
                </a:solidFill>
                <a:latin typeface="Times New Roman" panose="02020603050405020304" pitchFamily="18" charset="0"/>
              </a:rPr>
              <a:t>employees who have completed eighteen (18) years of continuous service shall be entitled thereafter to an annual vacation with pay calculated at the rate of 1.916 days per calendar month of service, for a total of 23 days per year; </a:t>
            </a:r>
          </a:p>
          <a:p>
            <a:pPr marL="514350" marR="2400" lvl="0" indent="-514350" rtl="0">
              <a:buFont typeface="+mj-lt"/>
              <a:buAutoNum type="alphaLcParenR"/>
            </a:pPr>
            <a:r>
              <a:rPr lang="en-US" sz="2900" b="0" i="0" u="sng" strike="noStrike" kern="100" baseline="0" dirty="0">
                <a:solidFill>
                  <a:srgbClr val="000000"/>
                </a:solidFill>
                <a:latin typeface="Times New Roman" panose="02020603050405020304" pitchFamily="18" charset="0"/>
              </a:rPr>
              <a:t>employees who have completed nineteen (19) years of continuous service shall be entitled to an annual vacation with pay calculated at the rate of two (2) days per calendar month of service, for a total of 24 days per year; (g) employees who have completed twenty (20) or more years of continuous service shall be entitled to annual vacation with pay calculated at the rate of two and one-twelfth (2 1/12) or 2.083 days per calendar month of service, for a total of 25 days per year. </a:t>
            </a:r>
          </a:p>
          <a:p>
            <a:pPr marL="514350" marR="2400" lvl="0" indent="-514350" rtl="0">
              <a:buFont typeface="+mj-lt"/>
              <a:buAutoNum type="alphaLcParenR"/>
            </a:pPr>
            <a:endParaRPr lang="en-CA" b="0" i="0" u="sng" strike="noStrike" kern="100"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63378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61C1D-4E09-F3C1-F172-9D89473B34DD}"/>
              </a:ext>
            </a:extLst>
          </p:cNvPr>
          <p:cNvSpPr>
            <a:spLocks noGrp="1"/>
          </p:cNvSpPr>
          <p:nvPr>
            <p:ph type="title"/>
          </p:nvPr>
        </p:nvSpPr>
        <p:spPr>
          <a:xfrm>
            <a:off x="838200" y="0"/>
            <a:ext cx="10515600" cy="824753"/>
          </a:xfrm>
        </p:spPr>
        <p:txBody>
          <a:bodyPr>
            <a:normAutofit/>
          </a:bodyPr>
          <a:lstStyle/>
          <a:p>
            <a:pPr marR="2430" rtl="0"/>
            <a:r>
              <a:rPr lang="en-CA" sz="2400" b="1" i="0" u="sng" strike="noStrike" kern="100" baseline="0" dirty="0">
                <a:solidFill>
                  <a:srgbClr val="000000"/>
                </a:solidFill>
                <a:latin typeface="Times New Roman" panose="02020603050405020304" pitchFamily="18" charset="0"/>
              </a:rPr>
              <a:t>ARTICLE 17 -</a:t>
            </a:r>
            <a:r>
              <a:rPr lang="en-CA" sz="2400" b="1" u="sng" dirty="0">
                <a:latin typeface="Times New Roman" panose="02020603050405020304" pitchFamily="18" charset="0"/>
                <a:cs typeface="Times New Roman" panose="02020603050405020304" pitchFamily="18" charset="0"/>
              </a:rPr>
              <a:t>CONGÉS ANNUELS </a:t>
            </a:r>
            <a:r>
              <a:rPr lang="en-CA" sz="2400" b="1" i="0" u="sng" strike="noStrike" kern="100" baseline="0" dirty="0">
                <a:solidFill>
                  <a:srgbClr val="000000"/>
                </a:solidFill>
                <a:latin typeface="Times New Roman" panose="02020603050405020304" pitchFamily="18" charset="0"/>
                <a:cs typeface="Times New Roman" panose="02020603050405020304" pitchFamily="18" charset="0"/>
              </a:rPr>
              <a:t> </a:t>
            </a:r>
            <a:r>
              <a:rPr lang="en-CA" sz="2400" b="1" i="0" u="sng" strike="noStrike" kern="100" baseline="0" dirty="0">
                <a:solidFill>
                  <a:srgbClr val="000000"/>
                </a:solidFill>
                <a:latin typeface="Times New Roman" panose="02020603050405020304" pitchFamily="18" charset="0"/>
              </a:rPr>
              <a:t>: </a:t>
            </a:r>
          </a:p>
        </p:txBody>
      </p:sp>
      <p:sp>
        <p:nvSpPr>
          <p:cNvPr id="3" name="Text Placeholder 2">
            <a:extLst>
              <a:ext uri="{FF2B5EF4-FFF2-40B4-BE49-F238E27FC236}">
                <a16:creationId xmlns:a16="http://schemas.microsoft.com/office/drawing/2014/main" id="{B0783FE4-6E06-BA4B-97A6-1B29A1144773}"/>
              </a:ext>
            </a:extLst>
          </p:cNvPr>
          <p:cNvSpPr>
            <a:spLocks noGrp="1"/>
          </p:cNvSpPr>
          <p:nvPr>
            <p:ph type="body" idx="1"/>
          </p:nvPr>
        </p:nvSpPr>
        <p:spPr>
          <a:xfrm>
            <a:off x="528918" y="824754"/>
            <a:ext cx="10824882" cy="5593976"/>
          </a:xfrm>
        </p:spPr>
        <p:txBody>
          <a:bodyPr>
            <a:noAutofit/>
          </a:bodyPr>
          <a:lstStyle/>
          <a:p>
            <a:pPr marL="0" marR="2400" lvl="0" indent="0" rtl="0">
              <a:buNone/>
            </a:pPr>
            <a:r>
              <a:rPr lang="fr-FR" sz="1400" strike="sngStrike" dirty="0"/>
              <a:t>17.01 Durée des congés annuels</a:t>
            </a:r>
          </a:p>
          <a:p>
            <a:pPr marL="0" marR="2400" lvl="0" indent="0" rtl="0">
              <a:buNone/>
            </a:pPr>
            <a:r>
              <a:rPr lang="fr-FR" sz="1400" strike="sngStrike" dirty="0"/>
              <a:t> a)      Un employé a le droit d'accumuler des congés annuels payés à raison d'un jour et quart (11/4) pour chaque mois civil de service. </a:t>
            </a:r>
          </a:p>
          <a:p>
            <a:pPr marL="0" marR="2400" lvl="0" indent="0" rtl="0">
              <a:buNone/>
            </a:pPr>
            <a:r>
              <a:rPr lang="fr-FR" sz="1400" strike="sngStrike" dirty="0"/>
              <a:t>b) Un employé qui a terminé quatre-vingt-seize (96) mois (8 années) de service ininterrompu a droit par la suite à des congés annuels pay6s à raison d’un jour et deux tiers (1 2/3) pour chaque mois civil complet de service.</a:t>
            </a:r>
          </a:p>
          <a:p>
            <a:pPr marL="0" marR="2400" lvl="0" indent="0" rtl="0">
              <a:buNone/>
            </a:pPr>
            <a:r>
              <a:rPr lang="fr-FR" sz="1400" strike="sngStrike" dirty="0"/>
              <a:t> c) Un employé qui compte deux cent quarante (240) mois (20 années) de service ininterrompu a droit par la suite à des congés annuels payés à raison de deux jours et un douzième (2 1/12) pour chaque mois civil complet de service</a:t>
            </a:r>
            <a:endParaRPr lang="en-US" sz="1400" b="0" i="0" u="sng" strike="sngStrike" kern="100" baseline="0" dirty="0">
              <a:solidFill>
                <a:srgbClr val="000000"/>
              </a:solidFill>
              <a:latin typeface="Times New Roman" panose="02020603050405020304" pitchFamily="18" charset="0"/>
            </a:endParaRPr>
          </a:p>
          <a:p>
            <a:pPr marL="0" marR="2400" indent="0">
              <a:buNone/>
            </a:pPr>
            <a:r>
              <a:rPr lang="fr-FR" sz="1400" b="1" u="sng" dirty="0"/>
              <a:t>17.01 Durée des congés annuels</a:t>
            </a:r>
          </a:p>
          <a:p>
            <a:pPr marL="0" marR="2400" indent="0">
              <a:buNone/>
            </a:pPr>
            <a:r>
              <a:rPr lang="fr-FR" sz="1400" b="1" dirty="0"/>
              <a:t>a)      </a:t>
            </a:r>
            <a:r>
              <a:rPr lang="fr-FR" sz="1400" b="1" u="sng" dirty="0"/>
              <a:t>les employés qui ont effectué moins de huit (8) années de services continus ont droit à des crédits de congés annuels, soit d’un jour et un quart (1 1/4), ou 1,25 jour pour chaque mois civil de services, ce qui correspond à un total de 15 jours par année; </a:t>
            </a:r>
          </a:p>
          <a:p>
            <a:pPr marL="0" marR="2400" indent="0">
              <a:buNone/>
            </a:pPr>
            <a:r>
              <a:rPr lang="fr-FR" sz="1400" b="1" u="sng" dirty="0"/>
              <a:t>b)      les employés qui ont effectué huit (8) années, mais moins de seize (16) années de services continus, ont droit à des crédits de congés annuels, soit d’un jour et de deux tiers (1 2/3), ou 1,666 jour, pour chaque mois civil de services, ce qui correspond à un total de 20 jours par année;</a:t>
            </a:r>
          </a:p>
          <a:p>
            <a:pPr marL="0" marR="2400" indent="0">
              <a:buNone/>
            </a:pPr>
            <a:r>
              <a:rPr lang="fr-FR" sz="1400" b="1" u="sng" dirty="0"/>
              <a:t> c)      les employés qui ont effectué seize (16) années de services continus ont droit à des crédits de congés annuels, soit d’un jour et de trois quarts (1 3/4), ou 1,75 jour, pour chaque mois civil de services, ce qui correspond à un total de 21 jours par année;</a:t>
            </a:r>
          </a:p>
          <a:p>
            <a:pPr marL="0" marR="2400" indent="0">
              <a:buNone/>
            </a:pPr>
            <a:r>
              <a:rPr lang="fr-FR" sz="1400" b="1" u="sng" dirty="0"/>
              <a:t>d)      les employés qui ont effectué dix-sept (17) années de services continus ont droit à des crédits de congés annuels, soit de 1,833 jour pour chaque mois civil de services, ce qui correspond à un total de 22 jours par année; </a:t>
            </a:r>
          </a:p>
          <a:p>
            <a:pPr marL="0" marR="2400" indent="0">
              <a:buNone/>
            </a:pPr>
            <a:r>
              <a:rPr lang="fr-FR" sz="1400" b="1" u="sng" dirty="0"/>
              <a:t>e)      les employés qui ont effectué dix-huit (18) années de services continus ont droit à des crédits de congés annuels, soit de 1,916 jour pour chaque mois civil de services, ce qui correspond à un total de 23 jours par année; </a:t>
            </a:r>
          </a:p>
          <a:p>
            <a:pPr marL="0" marR="2400" indent="0">
              <a:buNone/>
            </a:pPr>
            <a:r>
              <a:rPr lang="fr-FR" sz="1400" b="1" u="sng" dirty="0"/>
              <a:t>f)      les employés qui ont effectué dix-neuf (19) années de services continus ont droit à des crédits de congés annuels, soit deux (2) jours pour chaque mois civil de services, ce qui correspond à un total de 24 jours par année;</a:t>
            </a:r>
          </a:p>
          <a:p>
            <a:pPr marL="0" marR="2400" indent="0">
              <a:buNone/>
            </a:pPr>
            <a:r>
              <a:rPr lang="fr-FR" sz="1400" b="1" u="sng" dirty="0"/>
              <a:t>g)      les employés qui a ont effectué vingt (20) années ou plus de services continus ont droit à des crédits de congés annuels, soit de deux jours et un douzième (2 1/12), ou 2,083 jours, pour chaque mois civil de services, ce qui correspond à un total de 25 jours par année</a:t>
            </a:r>
            <a:endParaRPr lang="en-CA" sz="1400" b="1" i="0" u="sng" strike="noStrike" kern="100"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70794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C438-24EA-4EC3-1FC5-BF311E9E17E2}"/>
              </a:ext>
            </a:extLst>
          </p:cNvPr>
          <p:cNvSpPr>
            <a:spLocks noGrp="1"/>
          </p:cNvSpPr>
          <p:nvPr>
            <p:ph type="title"/>
          </p:nvPr>
        </p:nvSpPr>
        <p:spPr>
          <a:xfrm>
            <a:off x="618565" y="-519952"/>
            <a:ext cx="10735235" cy="1936376"/>
          </a:xfrm>
        </p:spPr>
        <p:txBody>
          <a:bodyPr>
            <a:normAutofit/>
          </a:bodyPr>
          <a:lstStyle/>
          <a:p>
            <a:r>
              <a:rPr lang="en-CA" sz="2400" b="1" u="sng" dirty="0">
                <a:latin typeface="Times New Roman" panose="02020603050405020304" pitchFamily="18" charset="0"/>
                <a:cs typeface="Times New Roman" panose="02020603050405020304" pitchFamily="18" charset="0"/>
              </a:rPr>
              <a:t>ARTICLE 17.05- Computing Vacation/</a:t>
            </a:r>
            <a:r>
              <a:rPr lang="fr-FR" sz="2400" b="1" u="sng" dirty="0">
                <a:latin typeface="Times New Roman" panose="02020603050405020304" pitchFamily="18" charset="0"/>
                <a:cs typeface="Times New Roman" panose="02020603050405020304" pitchFamily="18" charset="0"/>
              </a:rPr>
              <a:t> Calcul des congés annuels </a:t>
            </a:r>
            <a:endParaRPr lang="en-CA" sz="2400" b="1"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D3BED8-9899-2AC1-C909-A6EECAC1683D}"/>
              </a:ext>
            </a:extLst>
          </p:cNvPr>
          <p:cNvSpPr>
            <a:spLocks noGrp="1"/>
          </p:cNvSpPr>
          <p:nvPr>
            <p:ph idx="1"/>
          </p:nvPr>
        </p:nvSpPr>
        <p:spPr>
          <a:xfrm>
            <a:off x="242046" y="923364"/>
            <a:ext cx="11111753" cy="5934635"/>
          </a:xfrm>
        </p:spPr>
        <p:txBody>
          <a:bodyPr>
            <a:normAutofit fontScale="55000" lnSpcReduction="20000"/>
          </a:bodyPr>
          <a:lstStyle/>
          <a:p>
            <a:pPr marL="0" marR="2400" lvl="0" indent="0" rtl="0">
              <a:buNone/>
            </a:pPr>
            <a:r>
              <a:rPr lang="en-US" b="0" i="0" strike="noStrike" kern="100" baseline="0" dirty="0">
                <a:solidFill>
                  <a:srgbClr val="000000"/>
                </a:solidFill>
                <a:latin typeface="Times New Roman" panose="02020603050405020304" pitchFamily="18" charset="0"/>
              </a:rPr>
              <a:t>17.05- In addition to an employee's regular working days, for the purpose of computing vacation entitlement, credit shall be given: </a:t>
            </a:r>
          </a:p>
          <a:p>
            <a:pPr marL="0" marR="2400" lvl="0" indent="0" rtl="0">
              <a:buNone/>
            </a:pPr>
            <a:r>
              <a:rPr lang="en-CA" b="0" i="0" strike="noStrike" kern="100" baseline="0" dirty="0">
                <a:solidFill>
                  <a:srgbClr val="000000"/>
                </a:solidFill>
                <a:latin typeface="Times New Roman" panose="02020603050405020304" pitchFamily="18" charset="0"/>
              </a:rPr>
              <a:t> </a:t>
            </a:r>
            <a:r>
              <a:rPr lang="en-US" b="0" i="0" strike="noStrike" kern="100" baseline="0" dirty="0">
                <a:solidFill>
                  <a:srgbClr val="000000"/>
                </a:solidFill>
                <a:latin typeface="Times New Roman" panose="02020603050405020304" pitchFamily="18" charset="0"/>
              </a:rPr>
              <a:t>for days on which the employee is on vacation; </a:t>
            </a:r>
          </a:p>
          <a:p>
            <a:pPr marL="514350" marR="2400" lvl="0" indent="-514350" rtl="0">
              <a:buFont typeface="+mj-lt"/>
              <a:buAutoNum type="alphaLcParenR"/>
            </a:pPr>
            <a:r>
              <a:rPr lang="en-US" b="0" i="0" strike="noStrike" kern="100" baseline="0" dirty="0">
                <a:solidFill>
                  <a:srgbClr val="000000"/>
                </a:solidFill>
                <a:latin typeface="Times New Roman" panose="02020603050405020304" pitchFamily="18" charset="0"/>
              </a:rPr>
              <a:t>for days on which the employee is on leave of absence with pay granted pursuant to the terms of this Agreement; </a:t>
            </a:r>
          </a:p>
          <a:p>
            <a:pPr marL="514350" marR="2400" lvl="0" indent="-514350" rtl="0">
              <a:buFont typeface="+mj-lt"/>
              <a:buAutoNum type="alphaLcParenR"/>
            </a:pPr>
            <a:r>
              <a:rPr lang="en-US" b="0" i="0" strike="noStrike" kern="100" baseline="0" dirty="0">
                <a:solidFill>
                  <a:srgbClr val="000000"/>
                </a:solidFill>
                <a:latin typeface="Times New Roman" panose="02020603050405020304" pitchFamily="18" charset="0"/>
              </a:rPr>
              <a:t>for days on which the employee is on sick leave pursuant to the terms of this Agreement; </a:t>
            </a:r>
          </a:p>
          <a:p>
            <a:pPr marL="514350" marR="2400" lvl="0" indent="-514350" rtl="0">
              <a:buFont typeface="+mj-lt"/>
              <a:buAutoNum type="alphaLcParenR"/>
            </a:pPr>
            <a:r>
              <a:rPr lang="en-US" b="0" i="0" strike="noStrike" kern="100" baseline="0" dirty="0">
                <a:solidFill>
                  <a:srgbClr val="000000"/>
                </a:solidFill>
                <a:latin typeface="Times New Roman" panose="02020603050405020304" pitchFamily="18" charset="0"/>
              </a:rPr>
              <a:t>for days on which the employee is absent from work while receiving Workers' Compensation Benefits; </a:t>
            </a:r>
          </a:p>
          <a:p>
            <a:pPr marL="514350" marR="2400" lvl="0" indent="-514350" rtl="0">
              <a:buFont typeface="+mj-lt"/>
              <a:buAutoNum type="alphaLcParenR"/>
            </a:pPr>
            <a:r>
              <a:rPr lang="en-US" b="0" i="0" strike="noStrike" kern="100" baseline="0" dirty="0">
                <a:solidFill>
                  <a:srgbClr val="000000"/>
                </a:solidFill>
                <a:latin typeface="Times New Roman" panose="02020603050405020304" pitchFamily="18" charset="0"/>
              </a:rPr>
              <a:t>for days on which the employee is on Union business as provided for in this Agreement, except for extended leave </a:t>
            </a:r>
          </a:p>
          <a:p>
            <a:pPr marL="514350" marR="2400" lvl="0" indent="-514350" rtl="0">
              <a:buFont typeface="+mj-lt"/>
              <a:buAutoNum type="alphaLcParenR"/>
            </a:pPr>
            <a:r>
              <a:rPr lang="en-US" b="0" i="0" u="sng" strike="noStrike" kern="100" baseline="0" dirty="0">
                <a:solidFill>
                  <a:srgbClr val="000000"/>
                </a:solidFill>
                <a:latin typeface="Times New Roman" panose="02020603050405020304" pitchFamily="18" charset="0"/>
              </a:rPr>
              <a:t>for days on which the employee is on maternity leave</a:t>
            </a:r>
            <a:r>
              <a:rPr lang="en-US" b="0" i="0" strike="noStrike" kern="100" baseline="0" dirty="0">
                <a:solidFill>
                  <a:srgbClr val="000000"/>
                </a:solidFill>
                <a:latin typeface="Times New Roman" panose="02020603050405020304" pitchFamily="18" charset="0"/>
              </a:rPr>
              <a:t>; and </a:t>
            </a:r>
          </a:p>
          <a:p>
            <a:pPr marL="514350" marR="2400" lvl="0" indent="-514350" rtl="0">
              <a:buFont typeface="+mj-lt"/>
              <a:buAutoNum type="alphaLcParenR"/>
            </a:pPr>
            <a:r>
              <a:rPr lang="en-US" b="0" i="0" strike="noStrike" kern="100" baseline="0" dirty="0">
                <a:solidFill>
                  <a:srgbClr val="000000"/>
                </a:solidFill>
                <a:latin typeface="Times New Roman" panose="02020603050405020304" pitchFamily="18" charset="0"/>
              </a:rPr>
              <a:t>for Statutory Holidays or days taken in lieu thereof. </a:t>
            </a:r>
          </a:p>
          <a:p>
            <a:pPr marL="0" marR="2400" lvl="0" indent="0" rtl="0">
              <a:buNone/>
            </a:pPr>
            <a:r>
              <a:rPr lang="en-US" b="0" i="0" strike="noStrike" kern="100" baseline="0" dirty="0">
                <a:solidFill>
                  <a:srgbClr val="000000"/>
                </a:solidFill>
                <a:latin typeface="Times New Roman" panose="02020603050405020304" pitchFamily="18" charset="0"/>
              </a:rPr>
              <a:t>AGREED</a:t>
            </a:r>
          </a:p>
          <a:p>
            <a:pPr marL="0" marR="2400" lvl="0" indent="0" rtl="0">
              <a:buNone/>
            </a:pPr>
            <a:r>
              <a:rPr lang="en-US" kern="100" dirty="0">
                <a:solidFill>
                  <a:srgbClr val="000000"/>
                </a:solidFill>
                <a:latin typeface="Times New Roman" panose="02020603050405020304" pitchFamily="18" charset="0"/>
              </a:rPr>
              <a:t>*****************************************************************</a:t>
            </a:r>
          </a:p>
          <a:p>
            <a:pPr marL="0" marR="2400" lvl="0" indent="0" rtl="0">
              <a:buNone/>
            </a:pPr>
            <a:r>
              <a:rPr lang="fr-FR" dirty="0"/>
              <a:t>17.05 En plus des jours de travail réglementaires d'un employé, il faut, aux fins du calcul du droit aux congés annuels, donner des crédits de congés annuels :</a:t>
            </a:r>
          </a:p>
          <a:p>
            <a:pPr marL="0" marR="2400" lvl="0" indent="0" rtl="0">
              <a:buNone/>
            </a:pPr>
            <a:r>
              <a:rPr lang="fr-FR" dirty="0"/>
              <a:t> pour les jours où l'employé est en congé annuel:</a:t>
            </a:r>
          </a:p>
          <a:p>
            <a:pPr marL="514350" marR="2400" lvl="0" indent="-514350" rtl="0">
              <a:buFont typeface="+mj-lt"/>
              <a:buAutoNum type="alphaLcParenR"/>
            </a:pPr>
            <a:r>
              <a:rPr lang="fr-FR" dirty="0"/>
              <a:t>pour les jours où l'employé est en congé payé accordé conformément aux dispositions de la présente convention; </a:t>
            </a:r>
          </a:p>
          <a:p>
            <a:pPr marL="514350" marR="2400" lvl="0" indent="-514350" rtl="0">
              <a:buFont typeface="+mj-lt"/>
              <a:buAutoNum type="alphaLcParenR"/>
            </a:pPr>
            <a:r>
              <a:rPr lang="fr-FR" dirty="0"/>
              <a:t>pour les jours où l'employé est en congé de maladie conformément aux dispositions de la présente convention;</a:t>
            </a:r>
          </a:p>
          <a:p>
            <a:pPr marL="514350" marR="2400" lvl="0" indent="-514350" rtl="0">
              <a:buFont typeface="+mj-lt"/>
              <a:buAutoNum type="alphaLcParenR"/>
            </a:pPr>
            <a:r>
              <a:rPr lang="fr-FR" dirty="0"/>
              <a:t>pour les jours où l'employé est absent du travail et qu'il reçoit des indemnités pour accident du travail; </a:t>
            </a:r>
          </a:p>
          <a:p>
            <a:pPr marL="514350" marR="2400" lvl="0" indent="-514350" rtl="0">
              <a:buFont typeface="+mj-lt"/>
              <a:buAutoNum type="alphaLcParenR"/>
            </a:pPr>
            <a:r>
              <a:rPr lang="fr-FR" dirty="0"/>
              <a:t>pour les jours où l'employé est affecté aux affaires du Syndicat tel qu'il est prévu dans la présente convention, sauf dans le cas d'un congé prolongé; et</a:t>
            </a:r>
          </a:p>
          <a:p>
            <a:pPr marL="514350" marR="2400" lvl="0" indent="-514350" rtl="0">
              <a:buFont typeface="+mj-lt"/>
              <a:buAutoNum type="alphaLcParenR"/>
            </a:pPr>
            <a:r>
              <a:rPr lang="fr-FR" u="sng" dirty="0"/>
              <a:t>pour les jours où l’employée est en congé de maternité</a:t>
            </a:r>
            <a:r>
              <a:rPr lang="fr-FR" dirty="0"/>
              <a:t>;</a:t>
            </a:r>
          </a:p>
          <a:p>
            <a:pPr marL="514350" marR="2400" lvl="0" indent="-514350" rtl="0">
              <a:buFont typeface="+mj-lt"/>
              <a:buAutoNum type="alphaLcParenR"/>
            </a:pPr>
            <a:r>
              <a:rPr lang="fr-FR" dirty="0"/>
              <a:t>pour les jours fériés ou pour les jours pris en remplacement de ces derniers</a:t>
            </a:r>
            <a:endParaRPr lang="en-US" b="0" i="0" strike="noStrike" kern="100" baseline="0" dirty="0">
              <a:solidFill>
                <a:srgbClr val="000000"/>
              </a:solidFill>
              <a:latin typeface="Times New Roman" panose="02020603050405020304" pitchFamily="18" charset="0"/>
            </a:endParaRPr>
          </a:p>
          <a:p>
            <a:pPr marL="0" indent="0">
              <a:buNone/>
            </a:pPr>
            <a:r>
              <a:rPr lang="en-CA" dirty="0"/>
              <a:t>ACCEPTÉ</a:t>
            </a:r>
          </a:p>
        </p:txBody>
      </p:sp>
    </p:spTree>
    <p:extLst>
      <p:ext uri="{BB962C8B-B14F-4D97-AF65-F5344CB8AC3E}">
        <p14:creationId xmlns:p14="http://schemas.microsoft.com/office/powerpoint/2010/main" val="2264785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69577-0709-7210-0424-4D6CD0C39614}"/>
              </a:ext>
            </a:extLst>
          </p:cNvPr>
          <p:cNvSpPr>
            <a:spLocks noGrp="1"/>
          </p:cNvSpPr>
          <p:nvPr>
            <p:ph type="title"/>
          </p:nvPr>
        </p:nvSpPr>
        <p:spPr/>
        <p:txBody>
          <a:bodyPr>
            <a:normAutofit/>
          </a:bodyPr>
          <a:lstStyle/>
          <a:p>
            <a:pPr marR="2430" rtl="0"/>
            <a:r>
              <a:rPr lang="en-CA" sz="2400" b="1" i="0" u="sng" strike="noStrike" kern="100" baseline="0" dirty="0">
                <a:solidFill>
                  <a:srgbClr val="000000"/>
                </a:solidFill>
                <a:latin typeface="Times New Roman" panose="02020603050405020304" pitchFamily="18" charset="0"/>
              </a:rPr>
              <a:t>ARTICLE 17: 08 – VACATION </a:t>
            </a:r>
            <a:r>
              <a:rPr lang="en-CA" sz="2400" b="1" i="0" u="sng" strike="noStrike" kern="100" baseline="0" dirty="0">
                <a:solidFill>
                  <a:srgbClr val="000000"/>
                </a:solidFill>
                <a:latin typeface="Times New Roman" panose="02020603050405020304" pitchFamily="18" charset="0"/>
                <a:cs typeface="Times New Roman" panose="02020603050405020304" pitchFamily="18" charset="0"/>
              </a:rPr>
              <a:t>ACCUMULATION/</a:t>
            </a:r>
            <a:r>
              <a:rPr lang="en-CA" sz="2400" b="1" u="sng" dirty="0">
                <a:latin typeface="Times New Roman" panose="02020603050405020304" pitchFamily="18" charset="0"/>
                <a:cs typeface="Times New Roman" panose="02020603050405020304" pitchFamily="18" charset="0"/>
              </a:rPr>
              <a:t> CONGÉS ANNUELS </a:t>
            </a:r>
            <a:r>
              <a:rPr lang="en-CA" sz="2400" b="1" i="0" u="sng" strike="noStrike" kern="100" baseline="0" dirty="0">
                <a:solidFill>
                  <a:srgbClr val="000000"/>
                </a:solidFill>
                <a:latin typeface="Times New Roman" panose="02020603050405020304" pitchFamily="18" charset="0"/>
                <a:cs typeface="Times New Roman" panose="02020603050405020304" pitchFamily="18" charset="0"/>
              </a:rPr>
              <a:t>: </a:t>
            </a:r>
          </a:p>
        </p:txBody>
      </p:sp>
      <p:sp>
        <p:nvSpPr>
          <p:cNvPr id="3" name="Text Placeholder 2">
            <a:extLst>
              <a:ext uri="{FF2B5EF4-FFF2-40B4-BE49-F238E27FC236}">
                <a16:creationId xmlns:a16="http://schemas.microsoft.com/office/drawing/2014/main" id="{1A205FDC-7E76-1C9C-79F5-04F7191CBB2A}"/>
              </a:ext>
            </a:extLst>
          </p:cNvPr>
          <p:cNvSpPr>
            <a:spLocks noGrp="1"/>
          </p:cNvSpPr>
          <p:nvPr>
            <p:ph type="body" idx="1"/>
          </p:nvPr>
        </p:nvSpPr>
        <p:spPr/>
        <p:txBody>
          <a:bodyPr>
            <a:normAutofit fontScale="85000" lnSpcReduction="10000"/>
          </a:bodyPr>
          <a:lstStyle/>
          <a:p>
            <a:pPr marL="0" marR="2400" lvl="0" indent="0" rtl="0">
              <a:buNone/>
            </a:pPr>
            <a:r>
              <a:rPr lang="en-US" sz="2200" b="0" i="0" strike="noStrike" kern="100" baseline="0" dirty="0">
                <a:solidFill>
                  <a:srgbClr val="000000"/>
                </a:solidFill>
                <a:latin typeface="Times New Roman" panose="02020603050405020304" pitchFamily="18" charset="0"/>
              </a:rPr>
              <a:t>17.08 Vacation Accumulation - Vacations shall not be cumulative from year to year provided that vacation entitlement may be carried over to a subsequent year on the request of the employee but at the sole discretion of the Employer.  An employee who wishes to carry his vacation entitlement forward shall request the Employer's permission to do so, in writing, not later than November 15</a:t>
            </a:r>
            <a:r>
              <a:rPr lang="en-US" sz="2200" b="0" i="0" strike="noStrike" kern="100" baseline="30000" dirty="0">
                <a:solidFill>
                  <a:srgbClr val="000000"/>
                </a:solidFill>
                <a:latin typeface="Times New Roman" panose="02020603050405020304" pitchFamily="18" charset="0"/>
              </a:rPr>
              <a:t>th</a:t>
            </a:r>
            <a:r>
              <a:rPr lang="en-US" sz="2200" b="0" i="0" strike="noStrike" kern="100" baseline="0" dirty="0">
                <a:solidFill>
                  <a:srgbClr val="000000"/>
                </a:solidFill>
                <a:latin typeface="Times New Roman" panose="02020603050405020304" pitchFamily="18" charset="0"/>
              </a:rPr>
              <a:t>, of the year in which the employee ordinarily would take the vacation sought to be carried forward. </a:t>
            </a:r>
            <a:r>
              <a:rPr lang="en-US" sz="2200" b="0" i="0" u="sng" strike="noStrike" kern="100" baseline="0" dirty="0">
                <a:solidFill>
                  <a:srgbClr val="000000"/>
                </a:solidFill>
                <a:latin typeface="Times New Roman" panose="02020603050405020304" pitchFamily="18" charset="0"/>
              </a:rPr>
              <a:t>This request will not be unreasonably denied</a:t>
            </a:r>
            <a:r>
              <a:rPr lang="en-US" sz="2200" b="0" i="0" strike="noStrike" kern="100" baseline="0" dirty="0">
                <a:solidFill>
                  <a:srgbClr val="000000"/>
                </a:solidFill>
                <a:latin typeface="Times New Roman" panose="02020603050405020304" pitchFamily="18" charset="0"/>
              </a:rPr>
              <a:t>. Carry over entitlement shall not be greater than one (1) year accumulation. </a:t>
            </a:r>
          </a:p>
          <a:p>
            <a:pPr marL="0" marR="0" lvl="0" indent="0" rtl="0">
              <a:buNone/>
            </a:pPr>
            <a:r>
              <a:rPr lang="en-CA" sz="2200" i="0" strike="noStrike" kern="100" baseline="0" dirty="0">
                <a:solidFill>
                  <a:srgbClr val="000000"/>
                </a:solidFill>
                <a:latin typeface="Times New Roman" panose="02020603050405020304" pitchFamily="18" charset="0"/>
              </a:rPr>
              <a:t>AGREED</a:t>
            </a:r>
            <a:r>
              <a:rPr lang="en-CA" sz="2200" b="1" i="0" u="sng" strike="noStrike" kern="100" baseline="0" dirty="0">
                <a:solidFill>
                  <a:srgbClr val="000000"/>
                </a:solidFill>
                <a:latin typeface="Times New Roman" panose="02020603050405020304" pitchFamily="18" charset="0"/>
              </a:rPr>
              <a:t> </a:t>
            </a:r>
          </a:p>
          <a:p>
            <a:pPr marL="0" marR="0" lvl="0" indent="0" rtl="0">
              <a:buNone/>
            </a:pPr>
            <a:r>
              <a:rPr lang="en-CA" sz="2000" b="1" kern="100" dirty="0">
                <a:solidFill>
                  <a:srgbClr val="000000"/>
                </a:solidFill>
                <a:latin typeface="Times New Roman" panose="02020603050405020304" pitchFamily="18" charset="0"/>
              </a:rPr>
              <a:t>********************************************************************************</a:t>
            </a:r>
          </a:p>
          <a:p>
            <a:pPr marL="0" marR="0" lvl="0" indent="0" rtl="0">
              <a:buNone/>
            </a:pPr>
            <a:r>
              <a:rPr lang="fr-FR" sz="2200" dirty="0">
                <a:latin typeface="Times New Roman" panose="02020603050405020304" pitchFamily="18" charset="0"/>
                <a:cs typeface="Times New Roman" panose="02020603050405020304" pitchFamily="18" charset="0"/>
              </a:rPr>
              <a:t>17.08 Accumulation des congés annuels – Les congés annuels ne doivent pas s'accumuler d'une année à l'autre, sous réserve que les congés annuels auxquels un employé a droit peuvent être reportés à une année subséquente sur demande de l'employé, mais à la seule discrétion de l'Employeur. Un employé qui désire faire reporter des congés annuels auxquels il a droit, doit demander par écrit à l'Employeur la permission de le faire, au plus tard le 15 novembre de l'année pendant laquelle l'employé prendrait normalement les congés annuels qu'il cherche à faire reporter. </a:t>
            </a:r>
            <a:r>
              <a:rPr lang="fr-FR" sz="2200" u="sng" dirty="0">
                <a:latin typeface="Times New Roman" panose="02020603050405020304" pitchFamily="18" charset="0"/>
                <a:cs typeface="Times New Roman" panose="02020603050405020304" pitchFamily="18" charset="0"/>
              </a:rPr>
              <a:t>Cette demande ne doit pas être refusée sans raison valable</a:t>
            </a:r>
            <a:r>
              <a:rPr lang="fr-FR" sz="2200" dirty="0">
                <a:latin typeface="Times New Roman" panose="02020603050405020304" pitchFamily="18" charset="0"/>
                <a:cs typeface="Times New Roman" panose="02020603050405020304" pitchFamily="18" charset="0"/>
              </a:rPr>
              <a:t>. Le nombre de congés reportés ne doit pas dépasser une (1) année de congés accumulés. </a:t>
            </a:r>
          </a:p>
          <a:p>
            <a:pPr marL="0" marR="0" lvl="0" indent="0" rtl="0">
              <a:buNone/>
            </a:pPr>
            <a:r>
              <a:rPr lang="fr-FR" sz="2200" dirty="0">
                <a:latin typeface="Times New Roman" panose="02020603050405020304" pitchFamily="18" charset="0"/>
                <a:cs typeface="Times New Roman" panose="02020603050405020304" pitchFamily="18" charset="0"/>
              </a:rPr>
              <a:t>ACCEPTÉ</a:t>
            </a:r>
            <a:endParaRPr lang="en-CA" sz="2200" b="1" i="0" u="sng" strike="noStrike" kern="100"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108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D345-F7D2-C3D3-D593-2B05F0BE7441}"/>
              </a:ext>
            </a:extLst>
          </p:cNvPr>
          <p:cNvSpPr>
            <a:spLocks noGrp="1"/>
          </p:cNvSpPr>
          <p:nvPr>
            <p:ph type="title"/>
          </p:nvPr>
        </p:nvSpPr>
        <p:spPr/>
        <p:txBody>
          <a:bodyPr>
            <a:normAutofit/>
          </a:bodyPr>
          <a:lstStyle/>
          <a:p>
            <a:pPr marR="2430" rtl="0"/>
            <a:r>
              <a:rPr lang="en-US" sz="2000" b="1" i="0" u="sng" strike="noStrike" kern="100" baseline="0" dirty="0">
                <a:solidFill>
                  <a:srgbClr val="000000"/>
                </a:solidFill>
                <a:latin typeface="Times New Roman" panose="02020603050405020304" pitchFamily="18" charset="0"/>
              </a:rPr>
              <a:t>ARTICLE 20 - APPOINTMENT OF STEWARDS AND TIME OFF FOR UNION BUSINESS/</a:t>
            </a:r>
            <a:r>
              <a:rPr lang="fr-FR" sz="2000" dirty="0"/>
              <a:t> </a:t>
            </a:r>
            <a:r>
              <a:rPr lang="fr-FR" sz="2000" b="1" u="sng" dirty="0">
                <a:latin typeface="Times New Roman" panose="02020603050405020304" pitchFamily="18" charset="0"/>
                <a:cs typeface="Times New Roman" panose="02020603050405020304" pitchFamily="18" charset="0"/>
              </a:rPr>
              <a:t>NOMINATION DES DÉLÉGUÉS D'ATELIER ET TEMPS LIBRE POUR AFFAIRES SYNDICALES</a:t>
            </a:r>
            <a:endParaRPr lang="en-US" sz="2000" b="1" i="0" u="sng" strike="noStrike" kern="100" baseline="0"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075AED7E-ECCF-AD78-7137-79EB73AD4232}"/>
              </a:ext>
            </a:extLst>
          </p:cNvPr>
          <p:cNvSpPr>
            <a:spLocks noGrp="1"/>
          </p:cNvSpPr>
          <p:nvPr>
            <p:ph type="body" idx="1"/>
          </p:nvPr>
        </p:nvSpPr>
        <p:spPr>
          <a:xfrm>
            <a:off x="770965" y="1846729"/>
            <a:ext cx="10582835" cy="4330234"/>
          </a:xfrm>
        </p:spPr>
        <p:txBody>
          <a:bodyPr>
            <a:normAutofit fontScale="92500" lnSpcReduction="20000"/>
          </a:bodyPr>
          <a:lstStyle/>
          <a:p>
            <a:pPr marL="0" marR="2400" lvl="0" indent="0" rtl="0">
              <a:buNone/>
            </a:pPr>
            <a:r>
              <a:rPr lang="en-US" sz="2000" b="0" i="0" strike="noStrike" kern="100" baseline="0" dirty="0">
                <a:solidFill>
                  <a:srgbClr val="000000"/>
                </a:solidFill>
                <a:latin typeface="Times New Roman" panose="02020603050405020304" pitchFamily="18" charset="0"/>
              </a:rPr>
              <a:t>20.04 Time Off for Negotiations - Employees who are members of the Union Negotiating Committee shall be allowed time off to perform duties required of that committee. However, employees will submit notification for such leave to their immediate supervisor as soon as the employees have become aware of the appropriate dates. The Employer shall maintain the full salary and benefits of an employee on leave of absence under this clause and the Union shall then reimburse the Employer </a:t>
            </a:r>
            <a:r>
              <a:rPr lang="en-US" sz="2000" b="0" i="0" u="sng" strike="noStrike" kern="100" baseline="0" dirty="0">
                <a:solidFill>
                  <a:srgbClr val="000000"/>
                </a:solidFill>
                <a:latin typeface="Times New Roman" panose="02020603050405020304" pitchFamily="18" charset="0"/>
              </a:rPr>
              <a:t>the cost of their salary and benefits </a:t>
            </a:r>
            <a:r>
              <a:rPr lang="en-US" sz="2000" b="0" i="0" strike="noStrike" kern="100" baseline="0" dirty="0">
                <a:solidFill>
                  <a:srgbClr val="000000"/>
                </a:solidFill>
                <a:latin typeface="Times New Roman" panose="02020603050405020304" pitchFamily="18" charset="0"/>
              </a:rPr>
              <a:t>within ten (10) days of billing, provided the Employer submits such billing within 30 days of the signing of this Agreement. </a:t>
            </a:r>
          </a:p>
          <a:p>
            <a:pPr marL="0" marR="0" lvl="0" indent="0" rtl="0">
              <a:buNone/>
            </a:pPr>
            <a:r>
              <a:rPr lang="en-CA" sz="2000" i="0" strike="noStrike" kern="100" baseline="0" dirty="0">
                <a:solidFill>
                  <a:srgbClr val="000000"/>
                </a:solidFill>
                <a:latin typeface="Times New Roman" panose="02020603050405020304" pitchFamily="18" charset="0"/>
              </a:rPr>
              <a:t>AGREED </a:t>
            </a:r>
          </a:p>
          <a:p>
            <a:pPr marL="0" marR="0" lvl="0" indent="0" rtl="0">
              <a:buNone/>
            </a:pPr>
            <a:r>
              <a:rPr lang="en-CA" sz="2000" kern="100" dirty="0">
                <a:solidFill>
                  <a:srgbClr val="000000"/>
                </a:solidFill>
                <a:latin typeface="Times New Roman" panose="02020603050405020304" pitchFamily="18" charset="0"/>
              </a:rPr>
              <a:t>*********************************************************************************</a:t>
            </a:r>
          </a:p>
          <a:p>
            <a:pPr marL="0" marR="0" lvl="0" indent="0" rtl="0">
              <a:buNone/>
            </a:pPr>
            <a:r>
              <a:rPr lang="fr-FR" sz="2000" dirty="0">
                <a:latin typeface="Times New Roman" panose="02020603050405020304" pitchFamily="18" charset="0"/>
                <a:cs typeface="Times New Roman" panose="02020603050405020304" pitchFamily="18" charset="0"/>
              </a:rPr>
              <a:t>20.04 Temps libre pour négociations – Les employés qui sont membres du Comité de négociation du Syndicat doivent obtenir un congé pour remplir les fonctions de ce comité. Toutefois, les employés doivent soumettre à leur surveillant immédiat un avis concernant un tel congé dès qu'ils connaissent les dates appropriées. L’Employeur doit maintenir le plein salaire et les avantages d’un employé qui a obtenu un congé en application de la présente disposition et le Syndicat doit rembourser à </a:t>
            </a:r>
            <a:r>
              <a:rPr lang="fr-FR" sz="2000" u="sng" dirty="0">
                <a:latin typeface="Times New Roman" panose="02020603050405020304" pitchFamily="18" charset="0"/>
                <a:cs typeface="Times New Roman" panose="02020603050405020304" pitchFamily="18" charset="0"/>
              </a:rPr>
              <a:t>l’Employeur le coût du salaire et des avantages de cet employé</a:t>
            </a:r>
            <a:r>
              <a:rPr lang="fr-FR" sz="2000" dirty="0">
                <a:latin typeface="Times New Roman" panose="02020603050405020304" pitchFamily="18" charset="0"/>
                <a:cs typeface="Times New Roman" panose="02020603050405020304" pitchFamily="18" charset="0"/>
              </a:rPr>
              <a:t> dans les dix (10) jours qui suivent la facturation, pourvu que l’Employeur soumette la facture dans les 30 jours qui suivent la signature de la présente convention.</a:t>
            </a:r>
          </a:p>
          <a:p>
            <a:pPr marL="0" marR="0" lvl="0" indent="0" rtl="0">
              <a:buNone/>
            </a:pPr>
            <a:r>
              <a:rPr lang="fr-FR" sz="2000" dirty="0">
                <a:latin typeface="Times New Roman" panose="02020603050405020304" pitchFamily="18" charset="0"/>
                <a:cs typeface="Times New Roman" panose="02020603050405020304" pitchFamily="18" charset="0"/>
              </a:rPr>
              <a:t>ACCEPTÉ</a:t>
            </a:r>
            <a:endParaRPr lang="en-CA" sz="2000" i="0" strike="noStrike" kern="100"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84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5EB0-38D0-0158-85A6-312C208F7834}"/>
              </a:ext>
            </a:extLst>
          </p:cNvPr>
          <p:cNvSpPr>
            <a:spLocks noGrp="1"/>
          </p:cNvSpPr>
          <p:nvPr>
            <p:ph type="title"/>
          </p:nvPr>
        </p:nvSpPr>
        <p:spPr/>
        <p:txBody>
          <a:bodyPr>
            <a:normAutofit/>
          </a:bodyPr>
          <a:lstStyle/>
          <a:p>
            <a:pPr marR="2430" rtl="0"/>
            <a:r>
              <a:rPr lang="en-US" sz="2400" b="1" i="0" u="sng" strike="noStrike" kern="100" baseline="0" dirty="0">
                <a:solidFill>
                  <a:srgbClr val="000000"/>
                </a:solidFill>
                <a:latin typeface="Times New Roman" panose="02020603050405020304" pitchFamily="18" charset="0"/>
              </a:rPr>
              <a:t>ARTICLE 21.04 – MATERNITY LEAVE/ADOPTION </a:t>
            </a:r>
          </a:p>
        </p:txBody>
      </p:sp>
      <p:sp>
        <p:nvSpPr>
          <p:cNvPr id="3" name="Text Placeholder 2">
            <a:extLst>
              <a:ext uri="{FF2B5EF4-FFF2-40B4-BE49-F238E27FC236}">
                <a16:creationId xmlns:a16="http://schemas.microsoft.com/office/drawing/2014/main" id="{4ED21D9B-0F0C-450B-DE05-D469550987FD}"/>
              </a:ext>
            </a:extLst>
          </p:cNvPr>
          <p:cNvSpPr>
            <a:spLocks noGrp="1"/>
          </p:cNvSpPr>
          <p:nvPr>
            <p:ph type="body" idx="1"/>
          </p:nvPr>
        </p:nvSpPr>
        <p:spPr/>
        <p:txBody>
          <a:bodyPr>
            <a:normAutofit fontScale="77500" lnSpcReduction="20000"/>
          </a:bodyPr>
          <a:lstStyle/>
          <a:p>
            <a:pPr marL="457200" marR="2400" lvl="1" indent="0">
              <a:buNone/>
            </a:pPr>
            <a:r>
              <a:rPr lang="en-US" b="0" i="0" strike="noStrike" kern="100" baseline="0" dirty="0">
                <a:solidFill>
                  <a:srgbClr val="000000"/>
                </a:solidFill>
                <a:latin typeface="Times New Roman" panose="02020603050405020304" pitchFamily="18" charset="0"/>
              </a:rPr>
              <a:t>f) 	During the seventeen (17) weeks of the maternity leave, the employee may, if permissible under the relevant group insurance plan, continue participation.  When the employee requests to continue contributions to the group insurance plans, the Employer shall also continue the required contributions during the period of the maternity leave to a maximum of seventeen (17) weeks provided the employee submits post-dated cheques for her share of the premiums for the entire period prior to commencing maternity leave. </a:t>
            </a:r>
          </a:p>
          <a:p>
            <a:pPr marL="457200" marR="2400" lvl="1" indent="0">
              <a:buNone/>
            </a:pPr>
            <a:r>
              <a:rPr lang="en-CA" b="0" i="0" u="sng" strike="noStrike" kern="100" baseline="0" dirty="0">
                <a:solidFill>
                  <a:srgbClr val="000000"/>
                </a:solidFill>
                <a:latin typeface="Times New Roman" panose="02020603050405020304" pitchFamily="18" charset="0"/>
              </a:rPr>
              <a:t> </a:t>
            </a:r>
          </a:p>
          <a:p>
            <a:pPr marL="457200" marR="2400" lvl="1" indent="0">
              <a:buNone/>
            </a:pPr>
            <a:r>
              <a:rPr lang="en-US" b="0" i="0" strike="noStrike" kern="100" baseline="0" dirty="0">
                <a:solidFill>
                  <a:srgbClr val="000000"/>
                </a:solidFill>
                <a:latin typeface="Times New Roman" panose="02020603050405020304" pitchFamily="18" charset="0"/>
              </a:rPr>
              <a:t>g)	Supplementary Employment Benefit - An employee with one year’s seniority who agrees to return to work for a period of at least six (6) months and who provides the Employer with proof that </a:t>
            </a:r>
            <a:r>
              <a:rPr lang="en-US" b="0" i="0" strike="sngStrike" kern="100" baseline="0" dirty="0">
                <a:solidFill>
                  <a:srgbClr val="000000"/>
                </a:solidFill>
                <a:latin typeface="Times New Roman" panose="02020603050405020304" pitchFamily="18" charset="0"/>
              </a:rPr>
              <a:t>she</a:t>
            </a:r>
            <a:r>
              <a:rPr lang="en-US" b="0" i="0" strike="noStrike" kern="100" baseline="0" dirty="0">
                <a:solidFill>
                  <a:srgbClr val="000000"/>
                </a:solidFill>
                <a:latin typeface="Times New Roman" panose="02020603050405020304" pitchFamily="18" charset="0"/>
              </a:rPr>
              <a:t> </a:t>
            </a:r>
            <a:r>
              <a:rPr lang="en-US" b="0" i="0" strike="sngStrike" kern="100" baseline="0" dirty="0">
                <a:solidFill>
                  <a:srgbClr val="000000"/>
                </a:solidFill>
                <a:latin typeface="Times New Roman" panose="02020603050405020304" pitchFamily="18" charset="0"/>
              </a:rPr>
              <a:t>has</a:t>
            </a:r>
            <a:r>
              <a:rPr lang="en-US" b="0" i="0" strike="noStrike" kern="100" baseline="0" dirty="0">
                <a:solidFill>
                  <a:srgbClr val="000000"/>
                </a:solidFill>
                <a:latin typeface="Times New Roman" panose="02020603050405020304" pitchFamily="18" charset="0"/>
              </a:rPr>
              <a:t> </a:t>
            </a:r>
            <a:r>
              <a:rPr lang="en-US" b="0" i="0" u="sng" strike="noStrike" kern="100" baseline="0" dirty="0">
                <a:solidFill>
                  <a:srgbClr val="000000"/>
                </a:solidFill>
                <a:latin typeface="Times New Roman" panose="02020603050405020304" pitchFamily="18" charset="0"/>
              </a:rPr>
              <a:t>they have </a:t>
            </a:r>
            <a:r>
              <a:rPr lang="en-US" b="0" i="0" strike="noStrike" kern="100" baseline="0" dirty="0">
                <a:solidFill>
                  <a:srgbClr val="000000"/>
                </a:solidFill>
                <a:latin typeface="Times New Roman" panose="02020603050405020304" pitchFamily="18" charset="0"/>
              </a:rPr>
              <a:t>applied for and is eligible to receive employment insurance benefits pursuant to the </a:t>
            </a:r>
            <a:r>
              <a:rPr lang="en-US" b="0" i="1" strike="noStrike" kern="100" baseline="0" dirty="0">
                <a:solidFill>
                  <a:srgbClr val="000000"/>
                </a:solidFill>
                <a:latin typeface="Times New Roman" panose="02020603050405020304" pitchFamily="18" charset="0"/>
              </a:rPr>
              <a:t>Employment Insurance Act</a:t>
            </a:r>
            <a:r>
              <a:rPr lang="en-US" b="0" i="0" strike="noStrike" kern="100" baseline="0" dirty="0">
                <a:solidFill>
                  <a:srgbClr val="000000"/>
                </a:solidFill>
                <a:latin typeface="Times New Roman" panose="02020603050405020304" pitchFamily="18" charset="0"/>
              </a:rPr>
              <a:t>, shall be eligible to be paid a maternity/adoption leave allowance in accordance with the Supplementary Employment Benefit Plan for a period not to exceed fifteen (15) continuous weeks immediately following the minimum waiting period for employment insurance benefit eligibility. </a:t>
            </a:r>
          </a:p>
          <a:p>
            <a:pPr marL="457200" marR="2400" lvl="1" indent="0">
              <a:buNone/>
            </a:pPr>
            <a:r>
              <a:rPr lang="en-CA" b="0" i="0" u="sng" strike="noStrike" kern="100" baseline="0" dirty="0">
                <a:solidFill>
                  <a:srgbClr val="000000"/>
                </a:solidFill>
                <a:latin typeface="Times New Roman" panose="02020603050405020304" pitchFamily="18" charset="0"/>
              </a:rPr>
              <a:t> </a:t>
            </a:r>
          </a:p>
          <a:p>
            <a:pPr marL="457200" marR="2400" lvl="1" indent="0">
              <a:buNone/>
            </a:pPr>
            <a:r>
              <a:rPr lang="en-US" b="0" i="0" strike="noStrike" kern="100" baseline="0" dirty="0">
                <a:solidFill>
                  <a:srgbClr val="000000"/>
                </a:solidFill>
                <a:latin typeface="Times New Roman" panose="02020603050405020304" pitchFamily="18" charset="0"/>
              </a:rPr>
              <a:t>“Regular rate of pay” shall mean the rate of pay the employee was receiving at the time maternity leave commenced, including retroactive adjustment of rate of pay, but does not include acting pay, shift premium, overtime, or any other form of supplementary compensation </a:t>
            </a:r>
          </a:p>
          <a:p>
            <a:pPr marL="457200" marR="2400" lvl="1" indent="0">
              <a:buNone/>
            </a:pPr>
            <a:r>
              <a:rPr lang="en-CA" b="0" i="0" strike="noStrike" kern="100" baseline="0" dirty="0">
                <a:solidFill>
                  <a:srgbClr val="000000"/>
                </a:solidFill>
                <a:latin typeface="Times New Roman" panose="02020603050405020304" pitchFamily="18" charset="0"/>
              </a:rPr>
              <a:t>AGREED </a:t>
            </a:r>
          </a:p>
        </p:txBody>
      </p:sp>
    </p:spTree>
    <p:extLst>
      <p:ext uri="{BB962C8B-B14F-4D97-AF65-F5344CB8AC3E}">
        <p14:creationId xmlns:p14="http://schemas.microsoft.com/office/powerpoint/2010/main" val="184556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C9E9-A7A9-C9D2-CEFA-4BDD26BF396F}"/>
              </a:ext>
            </a:extLst>
          </p:cNvPr>
          <p:cNvSpPr>
            <a:spLocks noGrp="1"/>
          </p:cNvSpPr>
          <p:nvPr>
            <p:ph type="title"/>
          </p:nvPr>
        </p:nvSpPr>
        <p:spPr/>
        <p:txBody>
          <a:bodyPr/>
          <a:lstStyle/>
          <a:p>
            <a:pPr marR="2430" rtl="0"/>
            <a:r>
              <a:rPr lang="en-CA" b="1" i="0" u="none" strike="noStrike" kern="100" baseline="0" dirty="0">
                <a:solidFill>
                  <a:srgbClr val="000000"/>
                </a:solidFill>
                <a:latin typeface="Times New Roman" panose="02020603050405020304" pitchFamily="18" charset="0"/>
              </a:rPr>
              <a:t> </a:t>
            </a:r>
            <a:r>
              <a:rPr lang="en-CA" b="1" kern="100" dirty="0">
                <a:solidFill>
                  <a:srgbClr val="000000"/>
                </a:solidFill>
                <a:latin typeface="Times New Roman" panose="02020603050405020304" pitchFamily="18" charset="0"/>
              </a:rPr>
              <a:t>       </a:t>
            </a:r>
            <a:r>
              <a:rPr lang="en-CA" sz="2800" b="1" i="0" u="sng" strike="noStrike" kern="100" baseline="0" dirty="0">
                <a:solidFill>
                  <a:srgbClr val="000000"/>
                </a:solidFill>
                <a:latin typeface="Times New Roman" panose="02020603050405020304" pitchFamily="18" charset="0"/>
              </a:rPr>
              <a:t>AGREED ITEMS</a:t>
            </a:r>
            <a:r>
              <a:rPr lang="en-CA" sz="2800" b="1" i="0" strike="noStrike" kern="100" baseline="0" dirty="0">
                <a:solidFill>
                  <a:srgbClr val="000000"/>
                </a:solidFill>
                <a:latin typeface="Times New Roman" panose="02020603050405020304" pitchFamily="18" charset="0"/>
              </a:rPr>
              <a:t>                         </a:t>
            </a:r>
            <a:r>
              <a:rPr lang="en-CA" sz="2800" b="1" i="0" u="sng" strike="noStrike" kern="100" baseline="0" dirty="0">
                <a:solidFill>
                  <a:srgbClr val="000000"/>
                </a:solidFill>
                <a:latin typeface="Times New Roman" panose="02020603050405020304" pitchFamily="18" charset="0"/>
              </a:rPr>
              <a:t> POINTS CONVENUS</a:t>
            </a:r>
          </a:p>
        </p:txBody>
      </p:sp>
      <p:sp>
        <p:nvSpPr>
          <p:cNvPr id="3" name="Text Placeholder 2">
            <a:extLst>
              <a:ext uri="{FF2B5EF4-FFF2-40B4-BE49-F238E27FC236}">
                <a16:creationId xmlns:a16="http://schemas.microsoft.com/office/drawing/2014/main" id="{8FFE7317-2B29-16A9-6F75-9BB87B81786A}"/>
              </a:ext>
            </a:extLst>
          </p:cNvPr>
          <p:cNvSpPr>
            <a:spLocks noGrp="1"/>
          </p:cNvSpPr>
          <p:nvPr>
            <p:ph type="body" idx="1"/>
          </p:nvPr>
        </p:nvSpPr>
        <p:spPr>
          <a:xfrm>
            <a:off x="412376" y="1524000"/>
            <a:ext cx="5637501" cy="4652964"/>
          </a:xfrm>
        </p:spPr>
        <p:txBody>
          <a:bodyPr>
            <a:normAutofit/>
          </a:bodyPr>
          <a:lstStyle/>
          <a:p>
            <a:pPr marL="0" marR="2400" lvl="0" indent="0" algn="ctr" rtl="0">
              <a:buNone/>
            </a:pPr>
            <a:r>
              <a:rPr lang="en-US" sz="1800" b="1" i="0" strike="noStrike" kern="100" baseline="0" dirty="0">
                <a:solidFill>
                  <a:srgbClr val="000000"/>
                </a:solidFill>
                <a:latin typeface="Times New Roman" panose="02020603050405020304" pitchFamily="18" charset="0"/>
              </a:rPr>
              <a:t>NEGOTIATIONS </a:t>
            </a:r>
          </a:p>
          <a:p>
            <a:pPr marL="0" marR="2400" lvl="0" indent="0" algn="ctr" rtl="0">
              <a:buNone/>
            </a:pPr>
            <a:r>
              <a:rPr lang="en-US" sz="1800" b="1" i="0" strike="noStrike" kern="100" baseline="0" dirty="0">
                <a:solidFill>
                  <a:srgbClr val="000000"/>
                </a:solidFill>
                <a:latin typeface="Times New Roman" panose="02020603050405020304" pitchFamily="18" charset="0"/>
              </a:rPr>
              <a:t>FOR THE RENEWAL OF</a:t>
            </a:r>
          </a:p>
          <a:p>
            <a:pPr marL="0" marR="2400" lvl="0" indent="0" algn="ctr" rtl="0">
              <a:buNone/>
            </a:pPr>
            <a:r>
              <a:rPr lang="en-CA" sz="1800" b="1" i="0" strike="noStrike" kern="100" baseline="0" dirty="0">
                <a:solidFill>
                  <a:srgbClr val="000000"/>
                </a:solidFill>
                <a:latin typeface="Times New Roman" panose="02020603050405020304" pitchFamily="18" charset="0"/>
              </a:rPr>
              <a:t>THE COLLECTIVE AGREEMENT </a:t>
            </a:r>
            <a:endParaRPr lang="en-CA" sz="1800" b="1" kern="100" dirty="0">
              <a:solidFill>
                <a:srgbClr val="000000"/>
              </a:solidFill>
              <a:latin typeface="Times New Roman" panose="02020603050405020304" pitchFamily="18" charset="0"/>
            </a:endParaRPr>
          </a:p>
          <a:p>
            <a:pPr marL="0" marR="2400" lvl="0" indent="0" algn="ctr" rtl="0">
              <a:buNone/>
            </a:pPr>
            <a:r>
              <a:rPr lang="en-CA" sz="1800" b="1" i="0" strike="noStrike" kern="100" baseline="0" dirty="0">
                <a:solidFill>
                  <a:srgbClr val="000000"/>
                </a:solidFill>
                <a:latin typeface="Times New Roman" panose="02020603050405020304" pitchFamily="18" charset="0"/>
              </a:rPr>
              <a:t>BETWEEN</a:t>
            </a:r>
          </a:p>
          <a:p>
            <a:pPr marL="0" marR="2400" lvl="0" indent="0" algn="ctr" rtl="0">
              <a:buNone/>
            </a:pPr>
            <a:r>
              <a:rPr lang="en-CA" sz="1800" b="1" i="0" strike="noStrike" kern="100" baseline="0" dirty="0">
                <a:solidFill>
                  <a:srgbClr val="000000"/>
                </a:solidFill>
                <a:latin typeface="Times New Roman" panose="02020603050405020304" pitchFamily="18" charset="0"/>
              </a:rPr>
              <a:t>TREASURY BOARD</a:t>
            </a:r>
          </a:p>
          <a:p>
            <a:pPr marL="0" marR="2400" lvl="0" indent="0" algn="ctr" rtl="0">
              <a:buNone/>
            </a:pPr>
            <a:r>
              <a:rPr lang="en-CA" sz="1800" b="1" i="0" strike="noStrike" kern="100" baseline="0" dirty="0">
                <a:solidFill>
                  <a:srgbClr val="000000"/>
                </a:solidFill>
                <a:latin typeface="Times New Roman" panose="02020603050405020304" pitchFamily="18" charset="0"/>
              </a:rPr>
              <a:t>AND</a:t>
            </a:r>
          </a:p>
          <a:p>
            <a:pPr marL="0" marR="2400" lvl="0" indent="0" algn="ctr" rtl="0">
              <a:buNone/>
            </a:pPr>
            <a:r>
              <a:rPr lang="en-US" sz="1800" b="1" i="0" strike="noStrike" kern="100" baseline="0" dirty="0">
                <a:solidFill>
                  <a:srgbClr val="000000"/>
                </a:solidFill>
                <a:latin typeface="Times New Roman" panose="02020603050405020304" pitchFamily="18" charset="0"/>
              </a:rPr>
              <a:t>REHABILITATION AND THERAPY, RECREATION AND CULTURE: (CANADIAN UNION OF PUBLIC EMPLOYEES, LOCAL 1418)</a:t>
            </a:r>
          </a:p>
          <a:p>
            <a:pPr marL="0" marR="2400" lvl="0" indent="0" algn="ctr" rtl="0">
              <a:buNone/>
            </a:pPr>
            <a:endParaRPr lang="en-US" sz="1800" b="1" i="0" strike="noStrike" kern="100" baseline="0" dirty="0">
              <a:solidFill>
                <a:srgbClr val="000000"/>
              </a:solidFill>
              <a:latin typeface="Times New Roman" panose="02020603050405020304" pitchFamily="18" charset="0"/>
            </a:endParaRPr>
          </a:p>
          <a:p>
            <a:pPr marL="0" marR="2400" lvl="0" indent="0" algn="ctr" rtl="0">
              <a:buNone/>
            </a:pPr>
            <a:r>
              <a:rPr lang="en-US" sz="1800" b="1" i="0" strike="noStrike" kern="100" baseline="0" dirty="0">
                <a:solidFill>
                  <a:srgbClr val="000000"/>
                </a:solidFill>
                <a:latin typeface="Times New Roman" panose="02020603050405020304" pitchFamily="18" charset="0"/>
              </a:rPr>
              <a:t>Contract expiring August 15, 2022</a:t>
            </a:r>
          </a:p>
        </p:txBody>
      </p:sp>
      <p:sp>
        <p:nvSpPr>
          <p:cNvPr id="4" name="TextBox 3">
            <a:extLst>
              <a:ext uri="{FF2B5EF4-FFF2-40B4-BE49-F238E27FC236}">
                <a16:creationId xmlns:a16="http://schemas.microsoft.com/office/drawing/2014/main" id="{E49B1048-453A-64CE-C275-CF0029424176}"/>
              </a:ext>
            </a:extLst>
          </p:cNvPr>
          <p:cNvSpPr txBox="1"/>
          <p:nvPr/>
        </p:nvSpPr>
        <p:spPr>
          <a:xfrm>
            <a:off x="6142124" y="1424739"/>
            <a:ext cx="5395452" cy="4187167"/>
          </a:xfrm>
          <a:prstGeom prst="rect">
            <a:avLst/>
          </a:prstGeom>
          <a:noFill/>
        </p:spPr>
        <p:txBody>
          <a:bodyPr wrap="square" rtlCol="0">
            <a:spAutoFit/>
          </a:bodyPr>
          <a:lstStyle/>
          <a:p>
            <a:pPr algn="ctr">
              <a:lnSpc>
                <a:spcPct val="150000"/>
              </a:lnSpc>
            </a:pPr>
            <a:r>
              <a:rPr lang="fr-FR" b="1" dirty="0">
                <a:latin typeface="Times New Roman" panose="02020603050405020304" pitchFamily="18" charset="0"/>
                <a:cs typeface="Times New Roman" panose="02020603050405020304" pitchFamily="18" charset="0"/>
              </a:rPr>
              <a:t>NÉGOCIATIONS </a:t>
            </a:r>
          </a:p>
          <a:p>
            <a:pPr algn="ctr">
              <a:lnSpc>
                <a:spcPct val="150000"/>
              </a:lnSpc>
            </a:pPr>
            <a:r>
              <a:rPr lang="fr-FR" b="1" dirty="0">
                <a:latin typeface="Times New Roman" panose="02020603050405020304" pitchFamily="18" charset="0"/>
                <a:cs typeface="Times New Roman" panose="02020603050405020304" pitchFamily="18" charset="0"/>
              </a:rPr>
              <a:t>POUR LE RENOUVELLEMENT DE LA </a:t>
            </a:r>
          </a:p>
          <a:p>
            <a:pPr algn="ctr">
              <a:lnSpc>
                <a:spcPct val="150000"/>
              </a:lnSpc>
            </a:pPr>
            <a:r>
              <a:rPr lang="fr-FR" b="1" dirty="0">
                <a:latin typeface="Times New Roman" panose="02020603050405020304" pitchFamily="18" charset="0"/>
                <a:cs typeface="Times New Roman" panose="02020603050405020304" pitchFamily="18" charset="0"/>
              </a:rPr>
              <a:t>LA CONVENTION COLLECTIVE </a:t>
            </a:r>
          </a:p>
          <a:p>
            <a:pPr algn="ctr">
              <a:lnSpc>
                <a:spcPct val="150000"/>
              </a:lnSpc>
            </a:pPr>
            <a:r>
              <a:rPr lang="fr-FR" b="1" dirty="0">
                <a:latin typeface="Times New Roman" panose="02020603050405020304" pitchFamily="18" charset="0"/>
                <a:cs typeface="Times New Roman" panose="02020603050405020304" pitchFamily="18" charset="0"/>
              </a:rPr>
              <a:t>ENTRE </a:t>
            </a:r>
          </a:p>
          <a:p>
            <a:pPr algn="ctr">
              <a:lnSpc>
                <a:spcPct val="150000"/>
              </a:lnSpc>
            </a:pPr>
            <a:r>
              <a:rPr lang="fr-FR" b="1" dirty="0">
                <a:latin typeface="Times New Roman" panose="02020603050405020304" pitchFamily="18" charset="0"/>
                <a:cs typeface="Times New Roman" panose="02020603050405020304" pitchFamily="18" charset="0"/>
              </a:rPr>
              <a:t>LE CONSEIL DU TRÉSOR </a:t>
            </a:r>
          </a:p>
          <a:p>
            <a:pPr algn="ctr">
              <a:lnSpc>
                <a:spcPct val="150000"/>
              </a:lnSpc>
            </a:pPr>
            <a:r>
              <a:rPr lang="fr-FR" b="1" dirty="0">
                <a:latin typeface="Times New Roman" panose="02020603050405020304" pitchFamily="18" charset="0"/>
                <a:cs typeface="Times New Roman" panose="02020603050405020304" pitchFamily="18" charset="0"/>
              </a:rPr>
              <a:t>ET </a:t>
            </a:r>
          </a:p>
          <a:p>
            <a:pPr algn="ctr"/>
            <a:r>
              <a:rPr lang="fr-FR" sz="1700" b="1" dirty="0">
                <a:latin typeface="Times New Roman" panose="02020603050405020304" pitchFamily="18" charset="0"/>
                <a:cs typeface="Times New Roman" panose="02020603050405020304" pitchFamily="18" charset="0"/>
              </a:rPr>
              <a:t>RÉHABILITATION ET THÉRAPIE, AGENTS DES PROGRAMMES CULTURELS ET DE LOISIR SYNDICAT CANADIEN DE LA FONCTION PUBLIQUE, SECTION LOCALE 1418</a:t>
            </a:r>
          </a:p>
          <a:p>
            <a:pPr algn="ctr"/>
            <a:endParaRPr lang="fr-FR" b="1" dirty="0">
              <a:latin typeface="Times New Roman" panose="02020603050405020304" pitchFamily="18" charset="0"/>
              <a:cs typeface="Times New Roman" panose="02020603050405020304" pitchFamily="18" charset="0"/>
            </a:endParaRPr>
          </a:p>
          <a:p>
            <a:pPr algn="ctr"/>
            <a:r>
              <a:rPr lang="fr-FR" b="1" dirty="0">
                <a:latin typeface="Times New Roman" panose="02020603050405020304" pitchFamily="18" charset="0"/>
                <a:cs typeface="Times New Roman" panose="02020603050405020304" pitchFamily="18" charset="0"/>
              </a:rPr>
              <a:t> Contrat expirant le 15 août 2022</a:t>
            </a:r>
            <a:endParaRPr lang="en-C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64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6745-964E-D0F0-7312-6BFE4E7EDA40}"/>
              </a:ext>
            </a:extLst>
          </p:cNvPr>
          <p:cNvSpPr>
            <a:spLocks noGrp="1"/>
          </p:cNvSpPr>
          <p:nvPr>
            <p:ph type="title"/>
          </p:nvPr>
        </p:nvSpPr>
        <p:spPr/>
        <p:txBody>
          <a:bodyPr>
            <a:normAutofit/>
          </a:bodyPr>
          <a:lstStyle/>
          <a:p>
            <a:pPr marR="2430" rtl="0"/>
            <a:r>
              <a:rPr lang="en-CA" sz="2400" b="1" i="0" u="sng" strike="noStrike" kern="100" baseline="0" dirty="0">
                <a:solidFill>
                  <a:srgbClr val="000000"/>
                </a:solidFill>
                <a:latin typeface="Times New Roman" panose="02020603050405020304" pitchFamily="18" charset="0"/>
              </a:rPr>
              <a:t>ARTICLE 21.04 – MATERNITY LEAVE/CONG</a:t>
            </a:r>
            <a:r>
              <a:rPr lang="en-CA" sz="2400" b="1" u="sng" dirty="0">
                <a:latin typeface="Times New Roman" panose="02020603050405020304" pitchFamily="18" charset="0"/>
                <a:cs typeface="Times New Roman" panose="02020603050405020304" pitchFamily="18" charset="0"/>
              </a:rPr>
              <a:t>É</a:t>
            </a:r>
            <a:r>
              <a:rPr lang="en-CA" sz="2400" b="1" i="0" u="sng" strike="noStrike" kern="100" baseline="0" dirty="0">
                <a:solidFill>
                  <a:srgbClr val="000000"/>
                </a:solidFill>
                <a:latin typeface="Times New Roman" panose="02020603050405020304" pitchFamily="18" charset="0"/>
              </a:rPr>
              <a:t> DE MATERNIT</a:t>
            </a:r>
            <a:r>
              <a:rPr lang="en-CA" sz="2400" b="1" u="sng" dirty="0">
                <a:latin typeface="Times New Roman" panose="02020603050405020304" pitchFamily="18" charset="0"/>
                <a:cs typeface="Times New Roman" panose="02020603050405020304" pitchFamily="18" charset="0"/>
              </a:rPr>
              <a:t>É</a:t>
            </a:r>
            <a:endParaRPr lang="en-CA" sz="2400" b="1" i="0" u="sng" strike="noStrike" kern="100" baseline="0" dirty="0">
              <a:solidFill>
                <a:srgbClr val="000000"/>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F70501D6-EDE0-1577-606C-13C43DC06117}"/>
              </a:ext>
            </a:extLst>
          </p:cNvPr>
          <p:cNvSpPr>
            <a:spLocks noGrp="1"/>
          </p:cNvSpPr>
          <p:nvPr>
            <p:ph type="body" idx="1"/>
          </p:nvPr>
        </p:nvSpPr>
        <p:spPr/>
        <p:txBody>
          <a:bodyPr>
            <a:normAutofit/>
          </a:bodyPr>
          <a:lstStyle/>
          <a:p>
            <a:pPr marL="0" marR="2400" lvl="0" indent="0" rtl="0">
              <a:buNone/>
            </a:pPr>
            <a:r>
              <a:rPr lang="en-US" sz="2000" b="0" i="0" strike="noStrike" kern="100" baseline="0" dirty="0">
                <a:solidFill>
                  <a:srgbClr val="000000"/>
                </a:solidFill>
                <a:latin typeface="Times New Roman" panose="02020603050405020304" pitchFamily="18" charset="0"/>
              </a:rPr>
              <a:t>(</a:t>
            </a:r>
            <a:r>
              <a:rPr lang="en-US" sz="2000" b="0" i="0" strike="noStrike" kern="100" baseline="0" dirty="0" err="1">
                <a:solidFill>
                  <a:srgbClr val="000000"/>
                </a:solidFill>
                <a:latin typeface="Times New Roman" panose="02020603050405020304" pitchFamily="18" charset="0"/>
              </a:rPr>
              <a:t>i</a:t>
            </a:r>
            <a:r>
              <a:rPr lang="en-US" sz="2000" b="0" i="0" strike="noStrike" kern="100" baseline="0" dirty="0">
                <a:solidFill>
                  <a:srgbClr val="000000"/>
                </a:solidFill>
                <a:latin typeface="Times New Roman" panose="02020603050405020304" pitchFamily="18" charset="0"/>
              </a:rPr>
              <a:t>)      An applicant under </a:t>
            </a:r>
            <a:r>
              <a:rPr lang="en-US" sz="2000" b="0" i="0" strike="sngStrike" kern="100" baseline="0" dirty="0">
                <a:solidFill>
                  <a:srgbClr val="000000"/>
                </a:solidFill>
                <a:latin typeface="Times New Roman" panose="02020603050405020304" pitchFamily="18" charset="0"/>
              </a:rPr>
              <a:t>(e)</a:t>
            </a:r>
            <a:r>
              <a:rPr lang="en-US" sz="2000" b="0" i="0" strike="noStrike" kern="100" baseline="0" dirty="0">
                <a:solidFill>
                  <a:srgbClr val="000000"/>
                </a:solidFill>
                <a:latin typeface="Times New Roman" panose="02020603050405020304" pitchFamily="18" charset="0"/>
              </a:rPr>
              <a:t> (g) above shall return to work and remain in the Employer’s employ for </a:t>
            </a:r>
            <a:r>
              <a:rPr lang="en-US" sz="2000" kern="100" dirty="0">
                <a:solidFill>
                  <a:srgbClr val="000000"/>
                </a:solidFill>
                <a:latin typeface="Times New Roman" panose="02020603050405020304" pitchFamily="18" charset="0"/>
              </a:rPr>
              <a:t>     </a:t>
            </a:r>
            <a:r>
              <a:rPr lang="en-US" sz="2000" b="0" i="0" strike="noStrike" kern="100" baseline="0" dirty="0">
                <a:solidFill>
                  <a:srgbClr val="000000"/>
                </a:solidFill>
                <a:latin typeface="Times New Roman" panose="02020603050405020304" pitchFamily="18" charset="0"/>
              </a:rPr>
              <a:t>a period of at least six (6) months after </a:t>
            </a:r>
            <a:r>
              <a:rPr lang="en-US" sz="2000" b="0" i="0" strike="sngStrike" kern="100" baseline="0" dirty="0">
                <a:solidFill>
                  <a:srgbClr val="000000"/>
                </a:solidFill>
                <a:latin typeface="Times New Roman" panose="02020603050405020304" pitchFamily="18" charset="0"/>
              </a:rPr>
              <a:t>he</a:t>
            </a:r>
            <a:r>
              <a:rPr lang="en-US" sz="2000" b="0" i="0" strike="noStrike" kern="100" baseline="0" dirty="0">
                <a:solidFill>
                  <a:srgbClr val="000000"/>
                </a:solidFill>
                <a:latin typeface="Times New Roman" panose="02020603050405020304" pitchFamily="18" charset="0"/>
              </a:rPr>
              <a:t>r </a:t>
            </a:r>
            <a:r>
              <a:rPr lang="en-US" sz="2000" b="0" i="0" u="sng" strike="noStrike" kern="100" baseline="0" dirty="0">
                <a:solidFill>
                  <a:srgbClr val="000000"/>
                </a:solidFill>
                <a:latin typeface="Times New Roman" panose="02020603050405020304" pitchFamily="18" charset="0"/>
              </a:rPr>
              <a:t>their</a:t>
            </a:r>
            <a:r>
              <a:rPr lang="en-US" sz="2000" b="0" i="0" strike="noStrike" kern="100" baseline="0" dirty="0">
                <a:solidFill>
                  <a:srgbClr val="000000"/>
                </a:solidFill>
                <a:latin typeface="Times New Roman" panose="02020603050405020304" pitchFamily="18" charset="0"/>
              </a:rPr>
              <a:t> return to work.  Should the employee fail to return to work and remain at work for a period of six (6) months the employee shall reimburse the Employer for the amount received as maternity leave allowance on a pro rata basis. </a:t>
            </a:r>
          </a:p>
          <a:p>
            <a:pPr marL="0" marR="2400" lvl="0" indent="0" rtl="0">
              <a:buNone/>
            </a:pPr>
            <a:r>
              <a:rPr lang="en-CA" sz="2000" b="0" i="0" strike="noStrike" kern="100" baseline="0" dirty="0">
                <a:solidFill>
                  <a:srgbClr val="000000"/>
                </a:solidFill>
                <a:latin typeface="Times New Roman" panose="02020603050405020304" pitchFamily="18" charset="0"/>
              </a:rPr>
              <a:t> AGREED </a:t>
            </a:r>
          </a:p>
          <a:p>
            <a:pPr marL="0" marR="2400" lvl="0" indent="0" rtl="0">
              <a:buNone/>
            </a:pPr>
            <a:endParaRPr lang="en-CA" sz="2000" kern="100" dirty="0">
              <a:solidFill>
                <a:srgbClr val="000000"/>
              </a:solidFill>
              <a:latin typeface="Times New Roman" panose="02020603050405020304" pitchFamily="18" charset="0"/>
            </a:endParaRPr>
          </a:p>
          <a:p>
            <a:pPr marL="0" marR="2400" lvl="0" indent="0" rtl="0">
              <a:buNone/>
            </a:pPr>
            <a:r>
              <a:rPr lang="en-CA" sz="2000" b="0" i="0" strike="noStrike" kern="100" baseline="0" dirty="0">
                <a:solidFill>
                  <a:srgbClr val="000000"/>
                </a:solidFill>
                <a:latin typeface="Times New Roman" panose="02020603050405020304" pitchFamily="18" charset="0"/>
              </a:rPr>
              <a:t>********************************************************************************</a:t>
            </a:r>
          </a:p>
          <a:p>
            <a:pPr marL="514350" marR="2400" lvl="0" indent="-514350" rtl="0">
              <a:buAutoNum type="romanLcParenBoth"/>
            </a:pPr>
            <a:r>
              <a:rPr lang="fr-FR" sz="2000" dirty="0">
                <a:latin typeface="Times New Roman" panose="02020603050405020304" pitchFamily="18" charset="0"/>
                <a:cs typeface="Times New Roman" panose="02020603050405020304" pitchFamily="18" charset="0"/>
              </a:rPr>
              <a:t>Une employée qui se prévaut des dispositions de l’alinéa </a:t>
            </a:r>
            <a:r>
              <a:rPr lang="fr-FR" sz="2000" strike="sngStrike" dirty="0">
                <a:latin typeface="Times New Roman" panose="02020603050405020304" pitchFamily="18" charset="0"/>
                <a:cs typeface="Times New Roman" panose="02020603050405020304" pitchFamily="18" charset="0"/>
              </a:rPr>
              <a:t>(e) (</a:t>
            </a:r>
            <a:r>
              <a:rPr lang="fr-FR" sz="2000" dirty="0">
                <a:latin typeface="Times New Roman" panose="02020603050405020304" pitchFamily="18" charset="0"/>
                <a:cs typeface="Times New Roman" panose="02020603050405020304" pitchFamily="18" charset="0"/>
              </a:rPr>
              <a:t>g) ci-dessus doit retourner à son travail et rester à l’emploi du même Employeur pour une période d’au moins six (6) mois après son retour au travail. Une employée qui ne retourne pas au travail et qui ne reste pas au travail pendant une période de six (6) mois doit indemniser, au prorata, l’Employeur pour le montant des allocations de congé de maternité reçu. </a:t>
            </a:r>
          </a:p>
          <a:p>
            <a:pPr marL="0" marR="2400" lvl="0" indent="0" rtl="0">
              <a:buNone/>
            </a:pPr>
            <a:r>
              <a:rPr lang="fr-FR" sz="2000" dirty="0">
                <a:latin typeface="Times New Roman" panose="02020603050405020304" pitchFamily="18" charset="0"/>
                <a:cs typeface="Times New Roman" panose="02020603050405020304" pitchFamily="18" charset="0"/>
              </a:rPr>
              <a:t>ACCEPTÉ</a:t>
            </a:r>
            <a:endParaRPr lang="en-CA" sz="2000" b="0" i="0" strike="noStrike" kern="100"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415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12F01-7E01-C70B-6420-5BAB7CCFA718}"/>
              </a:ext>
            </a:extLst>
          </p:cNvPr>
          <p:cNvSpPr>
            <a:spLocks noGrp="1"/>
          </p:cNvSpPr>
          <p:nvPr>
            <p:ph type="title"/>
          </p:nvPr>
        </p:nvSpPr>
        <p:spPr>
          <a:xfrm>
            <a:off x="717176" y="-600634"/>
            <a:ext cx="10636624" cy="1757081"/>
          </a:xfrm>
        </p:spPr>
        <p:txBody>
          <a:bodyPr>
            <a:normAutofit/>
          </a:bodyPr>
          <a:lstStyle/>
          <a:p>
            <a:pPr marR="2430" rtl="0"/>
            <a:r>
              <a:rPr lang="en-CA" sz="2400" b="1" i="0" u="sng" strike="noStrike" kern="100" baseline="0" dirty="0">
                <a:solidFill>
                  <a:srgbClr val="000000"/>
                </a:solidFill>
                <a:latin typeface="Times New Roman" panose="02020603050405020304" pitchFamily="18" charset="0"/>
              </a:rPr>
              <a:t>ARTICLE 22: </a:t>
            </a:r>
          </a:p>
        </p:txBody>
      </p:sp>
      <p:sp>
        <p:nvSpPr>
          <p:cNvPr id="3" name="Text Placeholder 2">
            <a:extLst>
              <a:ext uri="{FF2B5EF4-FFF2-40B4-BE49-F238E27FC236}">
                <a16:creationId xmlns:a16="http://schemas.microsoft.com/office/drawing/2014/main" id="{46055185-EABF-AC13-CDDA-AB75ADAF9585}"/>
              </a:ext>
            </a:extLst>
          </p:cNvPr>
          <p:cNvSpPr>
            <a:spLocks noGrp="1"/>
          </p:cNvSpPr>
          <p:nvPr>
            <p:ph type="body" idx="1"/>
          </p:nvPr>
        </p:nvSpPr>
        <p:spPr>
          <a:xfrm>
            <a:off x="3291774" y="-100667"/>
            <a:ext cx="10703859" cy="6042211"/>
          </a:xfrm>
        </p:spPr>
        <p:txBody>
          <a:bodyPr>
            <a:noAutofit/>
          </a:bodyPr>
          <a:lstStyle/>
          <a:p>
            <a:pPr marL="0" marR="2400" lvl="0" indent="0" rtl="0">
              <a:buNone/>
            </a:pPr>
            <a:r>
              <a:rPr lang="en-CA" sz="1600" b="1" i="0" strike="noStrike" kern="100" baseline="0" dirty="0">
                <a:solidFill>
                  <a:srgbClr val="000000"/>
                </a:solidFill>
                <a:latin typeface="Times New Roman" panose="02020603050405020304" pitchFamily="18" charset="0"/>
              </a:rPr>
              <a:t> </a:t>
            </a:r>
            <a:r>
              <a:rPr lang="en-US" sz="1600" b="1" i="0" strike="noStrike" kern="100" baseline="0" dirty="0">
                <a:solidFill>
                  <a:srgbClr val="000000"/>
                </a:solidFill>
                <a:latin typeface="Times New Roman" panose="02020603050405020304" pitchFamily="18" charset="0"/>
              </a:rPr>
              <a:t>22.01 (b) </a:t>
            </a:r>
            <a:r>
              <a:rPr lang="en-US" sz="1600" b="0" i="0" strike="noStrike" kern="100" baseline="0" dirty="0">
                <a:solidFill>
                  <a:srgbClr val="000000"/>
                </a:solidFill>
                <a:latin typeface="Times New Roman" panose="02020603050405020304" pitchFamily="18" charset="0"/>
              </a:rPr>
              <a:t>(</a:t>
            </a:r>
            <a:r>
              <a:rPr lang="en-US" sz="1600" b="0" i="0" strike="noStrike" kern="100" baseline="0" dirty="0" err="1">
                <a:solidFill>
                  <a:srgbClr val="000000"/>
                </a:solidFill>
                <a:latin typeface="Times New Roman" panose="02020603050405020304" pitchFamily="18" charset="0"/>
              </a:rPr>
              <a:t>i</a:t>
            </a:r>
            <a:r>
              <a:rPr lang="en-US" sz="1600" b="0" i="0" strike="noStrike" kern="100" baseline="0" dirty="0">
                <a:solidFill>
                  <a:srgbClr val="000000"/>
                </a:solidFill>
                <a:latin typeface="Times New Roman" panose="02020603050405020304" pitchFamily="18" charset="0"/>
              </a:rPr>
              <a:t>) Child Protection Worker/Supervisor Premium  </a:t>
            </a:r>
            <a:endParaRPr lang="en-CA" sz="1600" b="0" i="0" strike="noStrike" kern="100" baseline="0" dirty="0">
              <a:solidFill>
                <a:srgbClr val="000000"/>
              </a:solidFill>
              <a:latin typeface="Times New Roman" panose="02020603050405020304" pitchFamily="18" charset="0"/>
            </a:endParaRPr>
          </a:p>
          <a:p>
            <a:pPr marL="0" marR="2400" lvl="0" indent="0" rtl="0">
              <a:buNone/>
            </a:pPr>
            <a:r>
              <a:rPr lang="en-US" sz="1600" b="0" i="0" strike="noStrike" kern="100" baseline="0" dirty="0">
                <a:solidFill>
                  <a:srgbClr val="000000"/>
                </a:solidFill>
                <a:latin typeface="Times New Roman" panose="02020603050405020304" pitchFamily="18" charset="0"/>
              </a:rPr>
              <a:t>A Social Worker 2</a:t>
            </a:r>
            <a:r>
              <a:rPr lang="en-US" sz="1600" b="0" i="0" strike="sngStrike" kern="100" baseline="0" dirty="0">
                <a:solidFill>
                  <a:srgbClr val="000000"/>
                </a:solidFill>
                <a:latin typeface="Times New Roman" panose="02020603050405020304" pitchFamily="18" charset="0"/>
              </a:rPr>
              <a:t>,</a:t>
            </a:r>
            <a:r>
              <a:rPr lang="en-US" sz="1600" b="0" i="0" strike="noStrike" kern="100" baseline="0" dirty="0">
                <a:solidFill>
                  <a:srgbClr val="000000"/>
                </a:solidFill>
                <a:latin typeface="Times New Roman" panose="02020603050405020304" pitchFamily="18" charset="0"/>
              </a:rPr>
              <a:t> </a:t>
            </a:r>
            <a:r>
              <a:rPr lang="en-US" sz="1600" b="0" i="0" strike="sngStrike" kern="100" baseline="0" dirty="0">
                <a:solidFill>
                  <a:srgbClr val="000000"/>
                </a:solidFill>
                <a:latin typeface="Times New Roman" panose="02020603050405020304" pitchFamily="18" charset="0"/>
              </a:rPr>
              <a:t>3 </a:t>
            </a:r>
            <a:r>
              <a:rPr lang="en-US" sz="1600" b="0" i="0" strike="noStrike" kern="100" baseline="0" dirty="0">
                <a:solidFill>
                  <a:srgbClr val="000000"/>
                </a:solidFill>
                <a:latin typeface="Times New Roman" panose="02020603050405020304" pitchFamily="18" charset="0"/>
              </a:rPr>
              <a:t>or Social Worker Supervisor who is regularly and continuously assigned to </a:t>
            </a:r>
            <a:r>
              <a:rPr lang="en-US" sz="1600" b="0" i="0" strike="sngStrike" kern="100" baseline="0" dirty="0">
                <a:solidFill>
                  <a:srgbClr val="000000"/>
                </a:solidFill>
                <a:latin typeface="Times New Roman" panose="02020603050405020304" pitchFamily="18" charset="0"/>
              </a:rPr>
              <a:t>Child Protection, Family Enhancement,</a:t>
            </a:r>
            <a:r>
              <a:rPr lang="en-US" sz="1600" b="0" i="0" strike="noStrike" kern="100" baseline="0" dirty="0">
                <a:solidFill>
                  <a:srgbClr val="000000"/>
                </a:solidFill>
                <a:latin typeface="Times New Roman" panose="02020603050405020304" pitchFamily="18" charset="0"/>
              </a:rPr>
              <a:t> Child Protection</a:t>
            </a:r>
            <a:r>
              <a:rPr lang="en-US" sz="1600" b="0" i="0" strike="sngStrike" kern="100" baseline="0" dirty="0">
                <a:solidFill>
                  <a:srgbClr val="000000"/>
                </a:solidFill>
                <a:latin typeface="Times New Roman" panose="02020603050405020304" pitchFamily="18" charset="0"/>
              </a:rPr>
              <a:t> Investigator</a:t>
            </a:r>
            <a:r>
              <a:rPr lang="en-US" sz="1600" b="0" i="0" strike="noStrike" kern="100" baseline="0" dirty="0">
                <a:solidFill>
                  <a:srgbClr val="000000"/>
                </a:solidFill>
                <a:latin typeface="Times New Roman" panose="02020603050405020304" pitchFamily="18" charset="0"/>
              </a:rPr>
              <a:t> Investigations, </a:t>
            </a:r>
            <a:r>
              <a:rPr lang="en-US" sz="1600" b="0" i="0" strike="sngStrike" kern="100" baseline="0" dirty="0">
                <a:solidFill>
                  <a:srgbClr val="000000"/>
                </a:solidFill>
                <a:latin typeface="Times New Roman" panose="02020603050405020304" pitchFamily="18" charset="0"/>
              </a:rPr>
              <a:t>Centralized Intake, After Hours Emergency Social Services, Family Group</a:t>
            </a:r>
            <a:r>
              <a:rPr lang="en-US" sz="1600" b="0" i="0" strike="noStrike" kern="100" baseline="0" dirty="0">
                <a:solidFill>
                  <a:srgbClr val="000000"/>
                </a:solidFill>
                <a:latin typeface="Times New Roman" panose="02020603050405020304" pitchFamily="18" charset="0"/>
              </a:rPr>
              <a:t> </a:t>
            </a:r>
            <a:r>
              <a:rPr lang="en-US" sz="1600" b="0" i="0" strike="sngStrike" kern="100" baseline="0" dirty="0">
                <a:solidFill>
                  <a:srgbClr val="000000"/>
                </a:solidFill>
                <a:latin typeface="Times New Roman" panose="02020603050405020304" pitchFamily="18" charset="0"/>
              </a:rPr>
              <a:t>Conference Coordinator, or Clinical Specialists in Child Welfare</a:t>
            </a:r>
            <a:r>
              <a:rPr lang="en-US" sz="1600" b="0" i="0" strike="noStrike" kern="100" baseline="0" dirty="0">
                <a:solidFill>
                  <a:srgbClr val="000000"/>
                </a:solidFill>
                <a:latin typeface="Times New Roman" panose="02020603050405020304" pitchFamily="18" charset="0"/>
              </a:rPr>
              <a:t> or </a:t>
            </a:r>
            <a:r>
              <a:rPr lang="en-US" sz="1600" b="0" i="0" u="sng" strike="noStrike" kern="100" baseline="0" dirty="0">
                <a:solidFill>
                  <a:srgbClr val="000000"/>
                </a:solidFill>
                <a:latin typeface="Times New Roman" panose="02020603050405020304" pitchFamily="18" charset="0"/>
              </a:rPr>
              <a:t>On-going Child Protection </a:t>
            </a:r>
            <a:r>
              <a:rPr lang="en-US" sz="1600" b="0" i="0" strike="noStrike" kern="100" baseline="0" dirty="0">
                <a:solidFill>
                  <a:srgbClr val="000000"/>
                </a:solidFill>
                <a:latin typeface="Times New Roman" panose="02020603050405020304" pitchFamily="18" charset="0"/>
              </a:rPr>
              <a:t>shall receive a premium equivalent to </a:t>
            </a:r>
            <a:r>
              <a:rPr lang="en-US" sz="1600" b="0" i="0" strike="sngStrike" kern="100" baseline="0" dirty="0">
                <a:solidFill>
                  <a:srgbClr val="000000"/>
                </a:solidFill>
                <a:latin typeface="Times New Roman" panose="02020603050405020304" pitchFamily="18" charset="0"/>
              </a:rPr>
              <a:t>4.8</a:t>
            </a:r>
            <a:r>
              <a:rPr lang="en-US" sz="1600" b="0" i="0" strike="noStrike" kern="100" baseline="0" dirty="0">
                <a:solidFill>
                  <a:srgbClr val="000000"/>
                </a:solidFill>
                <a:latin typeface="Times New Roman" panose="02020603050405020304" pitchFamily="18" charset="0"/>
              </a:rPr>
              <a:t>15% of the bi-weekly rate of pay in accordance with Schedule A.  </a:t>
            </a:r>
          </a:p>
          <a:p>
            <a:pPr marL="0" marR="2400" lvl="0" indent="0" rtl="0">
              <a:buNone/>
            </a:pPr>
            <a:r>
              <a:rPr lang="en-US" sz="1600" b="0" i="0" strike="noStrike" kern="100" baseline="0" dirty="0">
                <a:solidFill>
                  <a:srgbClr val="000000"/>
                </a:solidFill>
                <a:latin typeface="Times New Roman" panose="02020603050405020304" pitchFamily="18" charset="0"/>
              </a:rPr>
              <a:t>The payment of this premium is not to be considered a promotion to a higher classification. </a:t>
            </a:r>
            <a:endParaRPr lang="en-CA" sz="1600" b="0" i="0" strike="noStrike" kern="100" baseline="0" dirty="0">
              <a:solidFill>
                <a:srgbClr val="000000"/>
              </a:solidFill>
              <a:latin typeface="Times New Roman" panose="02020603050405020304" pitchFamily="18" charset="0"/>
            </a:endParaRPr>
          </a:p>
          <a:p>
            <a:pPr marL="0" marR="2400" lvl="0" indent="0" rtl="0">
              <a:buNone/>
            </a:pPr>
            <a:r>
              <a:rPr lang="en-CA" sz="1600" b="0" i="0" strike="noStrike" kern="100" baseline="0" dirty="0">
                <a:solidFill>
                  <a:srgbClr val="000000"/>
                </a:solidFill>
                <a:latin typeface="Times New Roman" panose="02020603050405020304" pitchFamily="18" charset="0"/>
              </a:rPr>
              <a:t>	(ii) Discontinuance of Premium  </a:t>
            </a:r>
          </a:p>
          <a:p>
            <a:pPr marL="0" marR="2400" lvl="0" indent="0" rtl="0">
              <a:buNone/>
            </a:pPr>
            <a:r>
              <a:rPr lang="en-US" sz="1600" b="0" i="0" strike="noStrike" kern="100" baseline="0" dirty="0">
                <a:solidFill>
                  <a:srgbClr val="000000"/>
                </a:solidFill>
                <a:latin typeface="Times New Roman" panose="02020603050405020304" pitchFamily="18" charset="0"/>
              </a:rPr>
              <a:t>	The Premium paid to an employee shall be discontinued:  </a:t>
            </a:r>
          </a:p>
          <a:p>
            <a:pPr marL="0" marR="2400" indent="0">
              <a:buNone/>
            </a:pPr>
            <a:r>
              <a:rPr lang="en-US" sz="1600" b="0" i="0" kern="100" baseline="0" dirty="0">
                <a:solidFill>
                  <a:srgbClr val="000000"/>
                </a:solidFill>
                <a:latin typeface="Times New Roman" panose="02020603050405020304" pitchFamily="18" charset="0"/>
              </a:rPr>
              <a:t>	</a:t>
            </a:r>
            <a:r>
              <a:rPr lang="en-US" sz="1600" b="0" i="0" strike="sngStrike" kern="100" baseline="0" dirty="0">
                <a:solidFill>
                  <a:srgbClr val="000000"/>
                </a:solidFill>
                <a:latin typeface="Times New Roman" panose="02020603050405020304" pitchFamily="18" charset="0"/>
              </a:rPr>
              <a:t>(1) effective the day the employee is permanently reassigned to a position outside of the</a:t>
            </a:r>
            <a:r>
              <a:rPr lang="en-US" sz="1600" b="0" i="0" strike="noStrike" kern="100" baseline="0" dirty="0">
                <a:solidFill>
                  <a:srgbClr val="000000"/>
                </a:solidFill>
                <a:latin typeface="Times New Roman" panose="02020603050405020304" pitchFamily="18" charset="0"/>
              </a:rPr>
              <a:t> </a:t>
            </a:r>
            <a:r>
              <a:rPr lang="en-US" sz="1600" b="0" i="0" strike="sngStrike" kern="100" baseline="0" dirty="0">
                <a:solidFill>
                  <a:srgbClr val="000000"/>
                </a:solidFill>
                <a:latin typeface="Times New Roman" panose="02020603050405020304" pitchFamily="18" charset="0"/>
              </a:rPr>
              <a:t>unit</a:t>
            </a:r>
            <a:r>
              <a:rPr lang="en-US" sz="1600" b="0" i="0" strike="noStrike" kern="100" baseline="0" dirty="0">
                <a:solidFill>
                  <a:srgbClr val="000000"/>
                </a:solidFill>
                <a:latin typeface="Times New Roman" panose="02020603050405020304" pitchFamily="18" charset="0"/>
              </a:rPr>
              <a:t>  </a:t>
            </a:r>
          </a:p>
          <a:p>
            <a:pPr marL="0" marR="2400" indent="0">
              <a:buNone/>
            </a:pPr>
            <a:r>
              <a:rPr lang="en-US" sz="1600" b="0" i="0" kern="100" baseline="0" dirty="0">
                <a:solidFill>
                  <a:srgbClr val="000000"/>
                </a:solidFill>
                <a:latin typeface="Times New Roman" panose="02020603050405020304" pitchFamily="18" charset="0"/>
              </a:rPr>
              <a:t>	</a:t>
            </a:r>
            <a:r>
              <a:rPr lang="en-US" sz="1600" b="0" i="0" strike="sngStrike" kern="100" baseline="0" dirty="0">
                <a:solidFill>
                  <a:srgbClr val="000000"/>
                </a:solidFill>
                <a:latin typeface="Times New Roman" panose="02020603050405020304" pitchFamily="18" charset="0"/>
              </a:rPr>
              <a:t>(2) when the Child Protection function provided by the unit is discontinued; or </a:t>
            </a:r>
            <a:r>
              <a:rPr lang="en-US" sz="1600" b="0" i="0" u="sng" strike="noStrike" kern="100" baseline="0" dirty="0">
                <a:solidFill>
                  <a:srgbClr val="000000"/>
                </a:solidFill>
                <a:latin typeface="Times New Roman" panose="02020603050405020304" pitchFamily="18" charset="0"/>
              </a:rPr>
              <a:t>when the employee is no longer regularly and continuously  assigned to Child Protection Investigations or On-going Child Protection. </a:t>
            </a:r>
          </a:p>
          <a:p>
            <a:pPr marL="0" marR="2400" lvl="0" indent="0" rtl="0">
              <a:buNone/>
            </a:pPr>
            <a:r>
              <a:rPr lang="en-US" sz="1600" kern="100" dirty="0">
                <a:solidFill>
                  <a:srgbClr val="000000"/>
                </a:solidFill>
                <a:latin typeface="Times New Roman" panose="02020603050405020304" pitchFamily="18" charset="0"/>
              </a:rPr>
              <a:t>	</a:t>
            </a:r>
            <a:r>
              <a:rPr lang="en-US" sz="1600" b="0" i="0" strike="noStrike" kern="100" baseline="0" dirty="0">
                <a:solidFill>
                  <a:srgbClr val="000000"/>
                </a:solidFill>
                <a:latin typeface="Times New Roman" panose="02020603050405020304" pitchFamily="18" charset="0"/>
              </a:rPr>
              <a:t>The termination of this premium, in accordance with this agreement, does not constitute a layoff, a demotion or a disciplinary action. </a:t>
            </a:r>
          </a:p>
          <a:p>
            <a:pPr marL="0" marR="2400" lvl="0" indent="0" rtl="0">
              <a:buNone/>
            </a:pPr>
            <a:r>
              <a:rPr lang="en-US" sz="1600" b="0" i="0" strike="noStrike" kern="100" baseline="0" dirty="0">
                <a:solidFill>
                  <a:srgbClr val="000000"/>
                </a:solidFill>
                <a:latin typeface="Times New Roman" panose="02020603050405020304" pitchFamily="18" charset="0"/>
              </a:rPr>
              <a:t>	(iii) Notwithstanding Article 22.01(b) (</a:t>
            </a:r>
            <a:r>
              <a:rPr lang="en-US" sz="1600" b="0" i="0" strike="noStrike" kern="100" baseline="0" dirty="0" err="1">
                <a:solidFill>
                  <a:srgbClr val="000000"/>
                </a:solidFill>
                <a:latin typeface="Times New Roman" panose="02020603050405020304" pitchFamily="18" charset="0"/>
              </a:rPr>
              <a:t>i</a:t>
            </a:r>
            <a:r>
              <a:rPr lang="en-US" sz="1600" b="0" i="0" strike="noStrike" kern="100" baseline="0" dirty="0">
                <a:solidFill>
                  <a:srgbClr val="000000"/>
                </a:solidFill>
                <a:latin typeface="Times New Roman" panose="02020603050405020304" pitchFamily="18" charset="0"/>
              </a:rPr>
              <a:t>) and (ii), a Social Worker 2</a:t>
            </a:r>
            <a:r>
              <a:rPr lang="en-US" sz="1600" b="0" i="0" strike="sngStrike" kern="100" baseline="0" dirty="0">
                <a:solidFill>
                  <a:srgbClr val="000000"/>
                </a:solidFill>
                <a:latin typeface="Times New Roman" panose="02020603050405020304" pitchFamily="18" charset="0"/>
              </a:rPr>
              <a:t>, 3</a:t>
            </a:r>
            <a:r>
              <a:rPr lang="en-US" sz="1600" b="0" i="0" strike="noStrike" kern="100" baseline="0" dirty="0">
                <a:solidFill>
                  <a:srgbClr val="000000"/>
                </a:solidFill>
                <a:latin typeface="Times New Roman" panose="02020603050405020304" pitchFamily="18" charset="0"/>
              </a:rPr>
              <a:t> or Social Worker Supervisor who is occasionally assigned to </a:t>
            </a:r>
            <a:r>
              <a:rPr lang="en-US" sz="1600" b="0" i="0" strike="sngStrike" kern="100" baseline="0" dirty="0">
                <a:solidFill>
                  <a:srgbClr val="000000"/>
                </a:solidFill>
                <a:latin typeface="Times New Roman" panose="02020603050405020304" pitchFamily="18" charset="0"/>
              </a:rPr>
              <a:t>this work</a:t>
            </a:r>
            <a:r>
              <a:rPr lang="en-US" sz="1600" kern="100" dirty="0">
                <a:solidFill>
                  <a:srgbClr val="000000"/>
                </a:solidFill>
                <a:latin typeface="Times New Roman" panose="02020603050405020304" pitchFamily="18" charset="0"/>
              </a:rPr>
              <a:t> </a:t>
            </a:r>
            <a:r>
              <a:rPr lang="en-US" sz="1600" b="0" i="0" u="sng" strike="noStrike" kern="100" baseline="0" dirty="0">
                <a:solidFill>
                  <a:srgbClr val="000000"/>
                </a:solidFill>
                <a:latin typeface="Times New Roman" panose="02020603050405020304" pitchFamily="18" charset="0"/>
              </a:rPr>
              <a:t>Child Protection Investigations or On-going Child Protection </a:t>
            </a:r>
            <a:r>
              <a:rPr lang="en-US" sz="1600" b="0" i="0" strike="noStrike" kern="100" baseline="0" dirty="0">
                <a:solidFill>
                  <a:srgbClr val="000000"/>
                </a:solidFill>
                <a:latin typeface="Times New Roman" panose="02020603050405020304" pitchFamily="18" charset="0"/>
              </a:rPr>
              <a:t>shall receive a premium equivalent to </a:t>
            </a:r>
            <a:r>
              <a:rPr lang="en-US" sz="1600" b="0" i="0" strike="sngStrike" kern="100" baseline="0" dirty="0">
                <a:solidFill>
                  <a:srgbClr val="000000"/>
                </a:solidFill>
                <a:latin typeface="Times New Roman" panose="02020603050405020304" pitchFamily="18" charset="0"/>
              </a:rPr>
              <a:t>4.8</a:t>
            </a:r>
            <a:r>
              <a:rPr lang="en-US" sz="1600" b="0" i="0" u="sng" strike="noStrike" kern="100" baseline="0" dirty="0">
                <a:solidFill>
                  <a:srgbClr val="000000"/>
                </a:solidFill>
                <a:latin typeface="Times New Roman" panose="02020603050405020304" pitchFamily="18" charset="0"/>
              </a:rPr>
              <a:t>15% </a:t>
            </a:r>
            <a:r>
              <a:rPr lang="en-US" sz="1600" b="0" i="0" strike="noStrike" kern="100" baseline="0" dirty="0">
                <a:solidFill>
                  <a:srgbClr val="000000"/>
                </a:solidFill>
                <a:latin typeface="Times New Roman" panose="02020603050405020304" pitchFamily="18" charset="0"/>
              </a:rPr>
              <a:t>of the bi-weekly rate of pay in accordance with Schedule A for the duration of the occasional assignment. </a:t>
            </a:r>
          </a:p>
          <a:p>
            <a:pPr marR="2400" lvl="0" rtl="0"/>
            <a:endParaRPr lang="en-CA" sz="1600" b="0" i="0" strike="noStrike" kern="100" baseline="0" dirty="0">
              <a:solidFill>
                <a:srgbClr val="000000"/>
              </a:solidFill>
              <a:latin typeface="Times New Roman" panose="02020603050405020304" pitchFamily="18" charset="0"/>
            </a:endParaRPr>
          </a:p>
          <a:p>
            <a:pPr marL="0" marR="2400" lvl="0" indent="0" rtl="0">
              <a:buNone/>
            </a:pPr>
            <a:r>
              <a:rPr lang="en-US" sz="1600" b="0" i="0" strike="noStrike" kern="100" baseline="0" dirty="0">
                <a:solidFill>
                  <a:srgbClr val="000000"/>
                </a:solidFill>
                <a:latin typeface="Times New Roman" panose="02020603050405020304" pitchFamily="18" charset="0"/>
              </a:rPr>
              <a:t>LOA: The Parties agree to the attached LOA Re: Former 4.8% Premium.   </a:t>
            </a:r>
          </a:p>
          <a:p>
            <a:pPr marL="0" marR="2400" lvl="0" indent="0" rtl="0">
              <a:buNone/>
            </a:pPr>
            <a:endParaRPr lang="en-CA" sz="1600" b="0" i="0" u="sng" strike="noStrike" kern="100"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2938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34279E7-961E-02C7-5DAB-1ED6317A4CFB}"/>
              </a:ext>
            </a:extLst>
          </p:cNvPr>
          <p:cNvSpPr>
            <a:spLocks noGrp="1"/>
          </p:cNvSpPr>
          <p:nvPr>
            <p:ph type="subTitle" idx="1"/>
          </p:nvPr>
        </p:nvSpPr>
        <p:spPr>
          <a:xfrm>
            <a:off x="681319" y="905435"/>
            <a:ext cx="10255622" cy="6069106"/>
          </a:xfrm>
        </p:spPr>
        <p:txBody>
          <a:bodyPr>
            <a:noAutofit/>
          </a:bodyPr>
          <a:lstStyle/>
          <a:p>
            <a:endParaRPr lang="en-CA" sz="1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D9A7847-764A-51B6-1B8A-0566C82D3F1D}"/>
              </a:ext>
            </a:extLst>
          </p:cNvPr>
          <p:cNvPicPr>
            <a:picLocks noChangeAspect="1"/>
          </p:cNvPicPr>
          <p:nvPr/>
        </p:nvPicPr>
        <p:blipFill>
          <a:blip r:embed="rId2"/>
          <a:stretch>
            <a:fillRect/>
          </a:stretch>
        </p:blipFill>
        <p:spPr>
          <a:xfrm>
            <a:off x="1779640" y="509884"/>
            <a:ext cx="7317542" cy="4827478"/>
          </a:xfrm>
          <a:prstGeom prst="rect">
            <a:avLst/>
          </a:prstGeom>
        </p:spPr>
      </p:pic>
      <p:pic>
        <p:nvPicPr>
          <p:cNvPr id="7" name="Picture 6">
            <a:extLst>
              <a:ext uri="{FF2B5EF4-FFF2-40B4-BE49-F238E27FC236}">
                <a16:creationId xmlns:a16="http://schemas.microsoft.com/office/drawing/2014/main" id="{787A0A83-EE13-6750-9843-8D2FE4FACB51}"/>
              </a:ext>
            </a:extLst>
          </p:cNvPr>
          <p:cNvPicPr>
            <a:picLocks noChangeAspect="1"/>
          </p:cNvPicPr>
          <p:nvPr/>
        </p:nvPicPr>
        <p:blipFill>
          <a:blip r:embed="rId3"/>
          <a:stretch>
            <a:fillRect/>
          </a:stretch>
        </p:blipFill>
        <p:spPr>
          <a:xfrm>
            <a:off x="1779641" y="5086553"/>
            <a:ext cx="7317542" cy="1887988"/>
          </a:xfrm>
          <a:prstGeom prst="rect">
            <a:avLst/>
          </a:prstGeom>
        </p:spPr>
      </p:pic>
    </p:spTree>
    <p:extLst>
      <p:ext uri="{BB962C8B-B14F-4D97-AF65-F5344CB8AC3E}">
        <p14:creationId xmlns:p14="http://schemas.microsoft.com/office/powerpoint/2010/main" val="3160362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755D4B-0CAD-BB44-879F-436A3F274011}"/>
              </a:ext>
            </a:extLst>
          </p:cNvPr>
          <p:cNvPicPr>
            <a:picLocks noChangeAspect="1"/>
          </p:cNvPicPr>
          <p:nvPr/>
        </p:nvPicPr>
        <p:blipFill>
          <a:blip r:embed="rId2"/>
          <a:stretch>
            <a:fillRect/>
          </a:stretch>
        </p:blipFill>
        <p:spPr>
          <a:xfrm>
            <a:off x="328808" y="-63860"/>
            <a:ext cx="5531217" cy="6884696"/>
          </a:xfrm>
          <a:prstGeom prst="rect">
            <a:avLst/>
          </a:prstGeom>
        </p:spPr>
      </p:pic>
      <p:pic>
        <p:nvPicPr>
          <p:cNvPr id="11" name="Picture 10">
            <a:extLst>
              <a:ext uri="{FF2B5EF4-FFF2-40B4-BE49-F238E27FC236}">
                <a16:creationId xmlns:a16="http://schemas.microsoft.com/office/drawing/2014/main" id="{6A70FD0B-5488-A8D2-8366-35AD21143170}"/>
              </a:ext>
            </a:extLst>
          </p:cNvPr>
          <p:cNvPicPr>
            <a:picLocks noChangeAspect="1"/>
          </p:cNvPicPr>
          <p:nvPr/>
        </p:nvPicPr>
        <p:blipFill>
          <a:blip r:embed="rId3"/>
          <a:stretch>
            <a:fillRect/>
          </a:stretch>
        </p:blipFill>
        <p:spPr>
          <a:xfrm>
            <a:off x="5932823" y="0"/>
            <a:ext cx="5207125" cy="6820835"/>
          </a:xfrm>
          <a:prstGeom prst="rect">
            <a:avLst/>
          </a:prstGeom>
        </p:spPr>
      </p:pic>
    </p:spTree>
    <p:extLst>
      <p:ext uri="{BB962C8B-B14F-4D97-AF65-F5344CB8AC3E}">
        <p14:creationId xmlns:p14="http://schemas.microsoft.com/office/powerpoint/2010/main" val="3839855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B11FE6-F31A-B6CD-B5CE-991375716CF0}"/>
              </a:ext>
            </a:extLst>
          </p:cNvPr>
          <p:cNvPicPr>
            <a:picLocks noChangeAspect="1"/>
          </p:cNvPicPr>
          <p:nvPr/>
        </p:nvPicPr>
        <p:blipFill>
          <a:blip r:embed="rId2"/>
          <a:stretch>
            <a:fillRect/>
          </a:stretch>
        </p:blipFill>
        <p:spPr>
          <a:xfrm>
            <a:off x="6253000" y="285135"/>
            <a:ext cx="5984049" cy="5378246"/>
          </a:xfrm>
          <a:prstGeom prst="rect">
            <a:avLst/>
          </a:prstGeom>
        </p:spPr>
      </p:pic>
      <p:pic>
        <p:nvPicPr>
          <p:cNvPr id="5" name="Picture 4">
            <a:extLst>
              <a:ext uri="{FF2B5EF4-FFF2-40B4-BE49-F238E27FC236}">
                <a16:creationId xmlns:a16="http://schemas.microsoft.com/office/drawing/2014/main" id="{DC539107-250B-08BD-92E3-E1AE229E13D2}"/>
              </a:ext>
            </a:extLst>
          </p:cNvPr>
          <p:cNvPicPr>
            <a:picLocks noChangeAspect="1"/>
          </p:cNvPicPr>
          <p:nvPr/>
        </p:nvPicPr>
        <p:blipFill>
          <a:blip r:embed="rId3"/>
          <a:stretch>
            <a:fillRect/>
          </a:stretch>
        </p:blipFill>
        <p:spPr>
          <a:xfrm>
            <a:off x="406449" y="412377"/>
            <a:ext cx="5613235" cy="4443022"/>
          </a:xfrm>
          <a:prstGeom prst="rect">
            <a:avLst/>
          </a:prstGeom>
        </p:spPr>
      </p:pic>
    </p:spTree>
    <p:extLst>
      <p:ext uri="{BB962C8B-B14F-4D97-AF65-F5344CB8AC3E}">
        <p14:creationId xmlns:p14="http://schemas.microsoft.com/office/powerpoint/2010/main" val="1931645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5FA6-74EC-5843-80F2-27702FD13753}"/>
              </a:ext>
            </a:extLst>
          </p:cNvPr>
          <p:cNvSpPr>
            <a:spLocks noGrp="1"/>
          </p:cNvSpPr>
          <p:nvPr>
            <p:ph type="ctrTitle"/>
          </p:nvPr>
        </p:nvSpPr>
        <p:spPr/>
        <p:txBody>
          <a:bodyPr/>
          <a:lstStyle/>
          <a:p>
            <a:r>
              <a:rPr lang="en-CA" dirty="0"/>
              <a:t>LOU OF 22.08??</a:t>
            </a:r>
          </a:p>
        </p:txBody>
      </p:sp>
      <p:sp>
        <p:nvSpPr>
          <p:cNvPr id="3" name="Subtitle 2">
            <a:extLst>
              <a:ext uri="{FF2B5EF4-FFF2-40B4-BE49-F238E27FC236}">
                <a16:creationId xmlns:a16="http://schemas.microsoft.com/office/drawing/2014/main" id="{43504A0F-332F-98EA-D5F6-49CBB71F88E8}"/>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185507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03E6-E506-77E4-6346-A9981C2BFF5E}"/>
              </a:ext>
            </a:extLst>
          </p:cNvPr>
          <p:cNvSpPr>
            <a:spLocks noGrp="1"/>
          </p:cNvSpPr>
          <p:nvPr>
            <p:ph type="title"/>
          </p:nvPr>
        </p:nvSpPr>
        <p:spPr>
          <a:xfrm>
            <a:off x="838200" y="-152399"/>
            <a:ext cx="10515600" cy="1138517"/>
          </a:xfrm>
        </p:spPr>
        <p:txBody>
          <a:bodyPr>
            <a:normAutofit/>
          </a:bodyPr>
          <a:lstStyle/>
          <a:p>
            <a:pPr marR="2430" rtl="0"/>
            <a:r>
              <a:rPr lang="en-CA" sz="2400" b="1" i="0" u="sng" strike="noStrike" kern="100" baseline="0" dirty="0">
                <a:solidFill>
                  <a:srgbClr val="000000"/>
                </a:solidFill>
                <a:highlight>
                  <a:srgbClr val="FFFF00"/>
                </a:highlight>
                <a:latin typeface="Times New Roman" panose="02020603050405020304" pitchFamily="18" charset="0"/>
              </a:rPr>
              <a:t>LOU OR UNDER SCHEDULE A/: </a:t>
            </a:r>
          </a:p>
        </p:txBody>
      </p:sp>
      <p:sp>
        <p:nvSpPr>
          <p:cNvPr id="3" name="Text Placeholder 2">
            <a:extLst>
              <a:ext uri="{FF2B5EF4-FFF2-40B4-BE49-F238E27FC236}">
                <a16:creationId xmlns:a16="http://schemas.microsoft.com/office/drawing/2014/main" id="{FFB270FD-535F-C26E-1147-74C44F795EB8}"/>
              </a:ext>
            </a:extLst>
          </p:cNvPr>
          <p:cNvSpPr>
            <a:spLocks noGrp="1"/>
          </p:cNvSpPr>
          <p:nvPr>
            <p:ph type="body" idx="1"/>
          </p:nvPr>
        </p:nvSpPr>
        <p:spPr>
          <a:xfrm>
            <a:off x="71718" y="753035"/>
            <a:ext cx="11842376" cy="5423928"/>
          </a:xfrm>
        </p:spPr>
        <p:txBody>
          <a:bodyPr>
            <a:noAutofit/>
          </a:bodyPr>
          <a:lstStyle/>
          <a:p>
            <a:pPr marL="0" marR="2400" lvl="0" indent="0" rtl="0">
              <a:buNone/>
            </a:pPr>
            <a:r>
              <a:rPr lang="en-CA" sz="1600" b="0" i="0" strike="noStrike" kern="100" baseline="0" dirty="0">
                <a:solidFill>
                  <a:srgbClr val="000000"/>
                </a:solidFill>
                <a:latin typeface="Times New Roman" panose="02020603050405020304" pitchFamily="18" charset="0"/>
              </a:rPr>
              <a:t>Currently under Schedule A. </a:t>
            </a:r>
          </a:p>
          <a:p>
            <a:pPr marR="2400" lvl="0" rtl="0"/>
            <a:r>
              <a:rPr lang="en-US" sz="1600" b="0" i="1" strike="noStrike" kern="100" baseline="0" dirty="0">
                <a:solidFill>
                  <a:srgbClr val="000000"/>
                </a:solidFill>
                <a:latin typeface="Times New Roman" panose="02020603050405020304" pitchFamily="18" charset="0"/>
              </a:rPr>
              <a:t>Only those employees classified as Probation &amp; Parole Officer 3 will be paid 4.8% above the rates of all eight (8) steps in Group F. </a:t>
            </a:r>
          </a:p>
          <a:p>
            <a:pPr marR="2400" lvl="0" rtl="0"/>
            <a:r>
              <a:rPr lang="en-US" sz="1600" b="0" i="1" strike="noStrike" kern="100" baseline="0" dirty="0">
                <a:solidFill>
                  <a:srgbClr val="000000"/>
                </a:solidFill>
                <a:latin typeface="Times New Roman" panose="02020603050405020304" pitchFamily="18" charset="0"/>
              </a:rPr>
              <a:t>Only those employees classified as Clinical Psychologist will be paid a market supplement of 7.8% above the rates of all eight (8) steps in Group G. </a:t>
            </a:r>
          </a:p>
          <a:p>
            <a:pPr marR="2400" lvl="0" rtl="0"/>
            <a:r>
              <a:rPr lang="en-US" sz="1600" b="0" i="1" strike="noStrike" kern="100" baseline="0" dirty="0">
                <a:solidFill>
                  <a:srgbClr val="000000"/>
                </a:solidFill>
                <a:latin typeface="Times New Roman" panose="02020603050405020304" pitchFamily="18" charset="0"/>
              </a:rPr>
              <a:t>Any </a:t>
            </a:r>
            <a:r>
              <a:rPr lang="en-US" sz="1600" b="0" i="1" strike="sngStrike" kern="100" baseline="0" dirty="0">
                <a:solidFill>
                  <a:srgbClr val="000000"/>
                </a:solidFill>
                <a:latin typeface="Times New Roman" panose="02020603050405020304" pitchFamily="18" charset="0"/>
              </a:rPr>
              <a:t>level </a:t>
            </a:r>
            <a:r>
              <a:rPr lang="en-US" sz="1600" b="0" i="1" strike="noStrike" kern="100" baseline="0" dirty="0">
                <a:solidFill>
                  <a:srgbClr val="000000"/>
                </a:solidFill>
                <a:latin typeface="Times New Roman" panose="02020603050405020304" pitchFamily="18" charset="0"/>
              </a:rPr>
              <a:t>Social Worker who is regularly and continuously assigned to Child Protection Investigations or On-going Child Protection </a:t>
            </a:r>
            <a:r>
              <a:rPr lang="en-US" sz="1600" b="0" i="1" strike="sngStrike" kern="100" baseline="0" dirty="0">
                <a:solidFill>
                  <a:srgbClr val="000000"/>
                </a:solidFill>
                <a:latin typeface="Times New Roman" panose="02020603050405020304" pitchFamily="18" charset="0"/>
              </a:rPr>
              <a:t>according to</a:t>
            </a:r>
            <a:r>
              <a:rPr lang="en-US" sz="1600" b="0" i="1" strike="noStrike" kern="100" baseline="0" dirty="0">
                <a:solidFill>
                  <a:srgbClr val="000000"/>
                </a:solidFill>
                <a:latin typeface="Times New Roman" panose="02020603050405020304" pitchFamily="18" charset="0"/>
              </a:rPr>
              <a:t> in according with Article 22.01 B shall receive a premium equivalent to </a:t>
            </a:r>
            <a:r>
              <a:rPr lang="en-US" sz="1600" b="0" i="1" strike="sngStrike" kern="100" baseline="0" dirty="0">
                <a:solidFill>
                  <a:srgbClr val="000000"/>
                </a:solidFill>
                <a:latin typeface="Times New Roman" panose="02020603050405020304" pitchFamily="18" charset="0"/>
              </a:rPr>
              <a:t>4.8% </a:t>
            </a:r>
            <a:r>
              <a:rPr lang="en-US" sz="1600" b="0" i="1" u="sng" strike="noStrike" kern="100" baseline="0" dirty="0">
                <a:solidFill>
                  <a:srgbClr val="000000"/>
                </a:solidFill>
                <a:latin typeface="Times New Roman" panose="02020603050405020304" pitchFamily="18" charset="0"/>
              </a:rPr>
              <a:t>15% </a:t>
            </a:r>
            <a:r>
              <a:rPr lang="en-US" sz="1600" b="0" i="1" strike="noStrike" kern="100" baseline="0" dirty="0">
                <a:solidFill>
                  <a:srgbClr val="000000"/>
                </a:solidFill>
                <a:latin typeface="Times New Roman" panose="02020603050405020304" pitchFamily="18" charset="0"/>
              </a:rPr>
              <a:t>of the bi-weekly rate of pay. </a:t>
            </a:r>
          </a:p>
          <a:p>
            <a:pPr marR="2400" lvl="0" rtl="0"/>
            <a:r>
              <a:rPr lang="en-US" sz="1600" b="0" i="1" strike="noStrike" kern="100" baseline="0" dirty="0">
                <a:solidFill>
                  <a:srgbClr val="000000"/>
                </a:solidFill>
                <a:latin typeface="Times New Roman" panose="02020603050405020304" pitchFamily="18" charset="0"/>
              </a:rPr>
              <a:t>Progression through the pay range for classifications - 33 - is based on performance. </a:t>
            </a:r>
          </a:p>
          <a:p>
            <a:pPr marR="2400" lvl="0" rtl="0"/>
            <a:r>
              <a:rPr lang="en-US" sz="1600" b="0" i="1" strike="noStrike" kern="100" baseline="0" dirty="0">
                <a:solidFill>
                  <a:srgbClr val="000000"/>
                </a:solidFill>
                <a:latin typeface="Times New Roman" panose="02020603050405020304" pitchFamily="18" charset="0"/>
              </a:rPr>
              <a:t>University Graduate, no related experience Step 1.</a:t>
            </a:r>
          </a:p>
          <a:p>
            <a:pPr marR="2400" lvl="0" rtl="0"/>
            <a:r>
              <a:rPr lang="en-US" sz="1600" b="0" i="1" strike="noStrike" kern="100" baseline="0" dirty="0">
                <a:solidFill>
                  <a:srgbClr val="000000"/>
                </a:solidFill>
                <a:latin typeface="Times New Roman" panose="02020603050405020304" pitchFamily="18" charset="0"/>
              </a:rPr>
              <a:t> After 1 year, may receive 1 step increase per year up to the maximum of the salary range.</a:t>
            </a:r>
          </a:p>
          <a:p>
            <a:pPr marR="2400" lvl="0" rtl="0"/>
            <a:r>
              <a:rPr lang="en-US" sz="1600" i="1" kern="100" dirty="0">
                <a:solidFill>
                  <a:srgbClr val="000000"/>
                </a:solidFill>
                <a:latin typeface="Times New Roman" panose="02020603050405020304" pitchFamily="18" charset="0"/>
              </a:rPr>
              <a:t>**************************************************************************************************</a:t>
            </a:r>
          </a:p>
          <a:p>
            <a:pPr marL="0" marR="2400" lvl="0" indent="0" rtl="0">
              <a:buNone/>
            </a:pPr>
            <a:r>
              <a:rPr lang="fr-FR" sz="1600" i="1" dirty="0">
                <a:latin typeface="Times New Roman" panose="02020603050405020304" pitchFamily="18" charset="0"/>
                <a:cs typeface="Times New Roman" panose="02020603050405020304" pitchFamily="18" charset="0"/>
              </a:rPr>
              <a:t>Actuellement dans la liste A</a:t>
            </a:r>
          </a:p>
          <a:p>
            <a:pPr marR="2400" lvl="0" rtl="0"/>
            <a:r>
              <a:rPr lang="fr-FR" sz="1600" i="1" dirty="0">
                <a:latin typeface="Times New Roman" panose="02020603050405020304" pitchFamily="18" charset="0"/>
                <a:cs typeface="Times New Roman" panose="02020603050405020304" pitchFamily="18" charset="0"/>
              </a:rPr>
              <a:t>Seul les employés de la classification Agent de probation et de libération conditionnelle 3 recevront 4,8% au-dessus des taux des huit (8) échelons du groupe 3. </a:t>
            </a:r>
          </a:p>
          <a:p>
            <a:pPr marR="2400" lvl="0" rtl="0"/>
            <a:r>
              <a:rPr lang="fr-FR" sz="1600" i="1" dirty="0">
                <a:latin typeface="Times New Roman" panose="02020603050405020304" pitchFamily="18" charset="0"/>
                <a:cs typeface="Times New Roman" panose="02020603050405020304" pitchFamily="18" charset="0"/>
              </a:rPr>
              <a:t>Seul les employés de la classification Psychologue-clinicien recevront un rajustement en fonction du marché de 7,8 % au-dessus des taux des huit (8) échelons du groupe G. </a:t>
            </a:r>
          </a:p>
          <a:p>
            <a:pPr marR="2400" lvl="0" rtl="0"/>
            <a:r>
              <a:rPr lang="fr-FR" sz="1600" i="1" strike="sngStrike" dirty="0">
                <a:latin typeface="Times New Roman" panose="02020603050405020304" pitchFamily="18" charset="0"/>
                <a:cs typeface="Times New Roman" panose="02020603050405020304" pitchFamily="18" charset="0"/>
              </a:rPr>
              <a:t>Tous les </a:t>
            </a:r>
            <a:r>
              <a:rPr lang="fr-FR" sz="1600" i="1" dirty="0">
                <a:latin typeface="Times New Roman" panose="02020603050405020304" pitchFamily="18" charset="0"/>
                <a:cs typeface="Times New Roman" panose="02020603050405020304" pitchFamily="18" charset="0"/>
              </a:rPr>
              <a:t>travailleurs sociaux qui sont affectés régulièrement et continuellement au travail de protection de l’enfance </a:t>
            </a:r>
            <a:r>
              <a:rPr lang="fr-FR" sz="1600" i="1" strike="sngStrike" dirty="0">
                <a:latin typeface="Times New Roman" panose="02020603050405020304" pitchFamily="18" charset="0"/>
                <a:cs typeface="Times New Roman" panose="02020603050405020304" pitchFamily="18" charset="0"/>
              </a:rPr>
              <a:t>selon</a:t>
            </a:r>
            <a:r>
              <a:rPr lang="fr-FR" sz="1600" i="1" dirty="0">
                <a:latin typeface="Times New Roman" panose="02020603050405020304" pitchFamily="18" charset="0"/>
                <a:cs typeface="Times New Roman" panose="02020603050405020304" pitchFamily="18" charset="0"/>
              </a:rPr>
              <a:t> l'article 22.01 (b) recevront une prime équivalant à </a:t>
            </a:r>
            <a:r>
              <a:rPr lang="fr-FR" sz="1600" i="1" strike="sngStrike" dirty="0">
                <a:latin typeface="Times New Roman" panose="02020603050405020304" pitchFamily="18" charset="0"/>
                <a:cs typeface="Times New Roman" panose="02020603050405020304" pitchFamily="18" charset="0"/>
              </a:rPr>
              <a:t>4.8% </a:t>
            </a:r>
            <a:r>
              <a:rPr lang="fr-FR" sz="1600" i="1" u="sng" dirty="0">
                <a:latin typeface="Times New Roman" panose="02020603050405020304" pitchFamily="18" charset="0"/>
                <a:cs typeface="Times New Roman" panose="02020603050405020304" pitchFamily="18" charset="0"/>
              </a:rPr>
              <a:t>15% </a:t>
            </a:r>
            <a:r>
              <a:rPr lang="fr-FR" sz="1600" i="1" dirty="0">
                <a:latin typeface="Times New Roman" panose="02020603050405020304" pitchFamily="18" charset="0"/>
                <a:cs typeface="Times New Roman" panose="02020603050405020304" pitchFamily="18" charset="0"/>
              </a:rPr>
              <a:t>du taux de rémunération à la quinzaine </a:t>
            </a:r>
          </a:p>
          <a:p>
            <a:pPr marR="2400" lvl="0" rtl="0"/>
            <a:r>
              <a:rPr lang="fr-FR" sz="1600" i="1" dirty="0">
                <a:latin typeface="Times New Roman" panose="02020603050405020304" pitchFamily="18" charset="0"/>
                <a:cs typeface="Times New Roman" panose="02020603050405020304" pitchFamily="18" charset="0"/>
              </a:rPr>
              <a:t>Directives concernant l’avancement à l’intérieur de l’échelle salariale en fonction du rendement</a:t>
            </a:r>
          </a:p>
          <a:p>
            <a:pPr marR="2400" lvl="0" rtl="0"/>
            <a:r>
              <a:rPr lang="fr-FR" sz="1600" i="1" dirty="0">
                <a:latin typeface="Times New Roman" panose="02020603050405020304" pitchFamily="18" charset="0"/>
                <a:cs typeface="Times New Roman" panose="02020603050405020304" pitchFamily="18" charset="0"/>
              </a:rPr>
              <a:t> Diplôme universitaire, aucune expérience connexe. </a:t>
            </a:r>
          </a:p>
        </p:txBody>
      </p:sp>
    </p:spTree>
    <p:extLst>
      <p:ext uri="{BB962C8B-B14F-4D97-AF65-F5344CB8AC3E}">
        <p14:creationId xmlns:p14="http://schemas.microsoft.com/office/powerpoint/2010/main" val="290665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02C7-1594-89E1-5834-AC474B099AFD}"/>
              </a:ext>
            </a:extLst>
          </p:cNvPr>
          <p:cNvSpPr>
            <a:spLocks noGrp="1"/>
          </p:cNvSpPr>
          <p:nvPr>
            <p:ph type="title"/>
          </p:nvPr>
        </p:nvSpPr>
        <p:spPr/>
        <p:txBody>
          <a:bodyPr>
            <a:normAutofit/>
          </a:bodyPr>
          <a:lstStyle/>
          <a:p>
            <a:pPr marR="2430" rtl="0"/>
            <a:r>
              <a:rPr lang="en-CA" sz="2400" b="1" i="0" u="sng" strike="noStrike" kern="100" baseline="0" dirty="0">
                <a:solidFill>
                  <a:srgbClr val="000000"/>
                </a:solidFill>
                <a:latin typeface="Times New Roman" panose="02020603050405020304" pitchFamily="18" charset="0"/>
              </a:rPr>
              <a:t>ARTICLE 30 - GENERAL /</a:t>
            </a:r>
            <a:r>
              <a:rPr lang="en-CA" sz="1050" dirty="0"/>
              <a:t> </a:t>
            </a:r>
            <a:r>
              <a:rPr lang="en-CA" sz="2400" b="1" u="sng" dirty="0">
                <a:latin typeface="Times New Roman" panose="02020603050405020304" pitchFamily="18" charset="0"/>
                <a:cs typeface="Times New Roman" panose="02020603050405020304" pitchFamily="18" charset="0"/>
              </a:rPr>
              <a:t>GÉNÉRALITÉS</a:t>
            </a:r>
            <a:endParaRPr lang="en-CA" sz="2400" b="1" i="0" u="sng" strike="noStrike" kern="100" baseline="0"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9E7D8F43-62F0-F89F-1A3B-9A1671C4BCE4}"/>
              </a:ext>
            </a:extLst>
          </p:cNvPr>
          <p:cNvSpPr>
            <a:spLocks noGrp="1"/>
          </p:cNvSpPr>
          <p:nvPr>
            <p:ph type="body" idx="1"/>
          </p:nvPr>
        </p:nvSpPr>
        <p:spPr/>
        <p:txBody>
          <a:bodyPr>
            <a:normAutofit/>
          </a:bodyPr>
          <a:lstStyle/>
          <a:p>
            <a:pPr marL="0" marR="2400" lvl="0" indent="0" rtl="0">
              <a:buNone/>
            </a:pPr>
            <a:r>
              <a:rPr lang="en-US" sz="2000" b="0" i="0" strike="noStrike" kern="100" baseline="0" dirty="0">
                <a:solidFill>
                  <a:srgbClr val="000000"/>
                </a:solidFill>
                <a:latin typeface="Times New Roman" panose="02020603050405020304" pitchFamily="18" charset="0"/>
              </a:rPr>
              <a:t>30.02 Health and Safety - Both parties recognize that the </a:t>
            </a:r>
            <a:r>
              <a:rPr lang="en-US" sz="2000" b="0" i="1" strike="noStrike" kern="100" baseline="0" dirty="0">
                <a:solidFill>
                  <a:srgbClr val="000000"/>
                </a:solidFill>
                <a:latin typeface="Times New Roman" panose="02020603050405020304" pitchFamily="18" charset="0"/>
              </a:rPr>
              <a:t>Occupational Health and Safety Act</a:t>
            </a:r>
            <a:r>
              <a:rPr lang="en-US" sz="2000" b="0" i="0" strike="noStrike" kern="100" baseline="0" dirty="0">
                <a:solidFill>
                  <a:srgbClr val="000000"/>
                </a:solidFill>
                <a:latin typeface="Times New Roman" panose="02020603050405020304" pitchFamily="18" charset="0"/>
              </a:rPr>
              <a:t> applies to this Agreement.  Where it is determined that local representation from this unit should be included on a Health and Safety Committee, the Union shall have the opportunity to appoint such a representative(s), </a:t>
            </a:r>
            <a:r>
              <a:rPr lang="en-US" sz="2000" b="0" i="0" u="sng" strike="noStrike" kern="100" baseline="0" dirty="0">
                <a:solidFill>
                  <a:srgbClr val="000000"/>
                </a:solidFill>
                <a:latin typeface="Times New Roman" panose="02020603050405020304" pitchFamily="18" charset="0"/>
              </a:rPr>
              <a:t>at each work site that has a Joint Health and Safety Committee in accordance with the Act. </a:t>
            </a:r>
          </a:p>
          <a:p>
            <a:pPr marL="0" marR="2400" lvl="0" indent="0" rtl="0">
              <a:buNone/>
            </a:pPr>
            <a:r>
              <a:rPr lang="en-CA" sz="2000" b="0" i="0" strike="noStrike" kern="100" baseline="0" dirty="0">
                <a:solidFill>
                  <a:srgbClr val="000000"/>
                </a:solidFill>
                <a:latin typeface="Times New Roman" panose="02020603050405020304" pitchFamily="18" charset="0"/>
              </a:rPr>
              <a:t>AGREED </a:t>
            </a:r>
          </a:p>
          <a:p>
            <a:pPr marL="0" marR="2400" lvl="0" indent="0" rtl="0">
              <a:buNone/>
            </a:pPr>
            <a:r>
              <a:rPr lang="en-CA" sz="2000" kern="100" dirty="0">
                <a:solidFill>
                  <a:srgbClr val="000000"/>
                </a:solidFill>
                <a:latin typeface="Times New Roman" panose="02020603050405020304" pitchFamily="18" charset="0"/>
              </a:rPr>
              <a:t>*********************************************************************************</a:t>
            </a:r>
          </a:p>
          <a:p>
            <a:pPr marL="0" marR="2400" lvl="0" indent="0" rtl="0">
              <a:buNone/>
            </a:pPr>
            <a:r>
              <a:rPr lang="fr-FR" sz="2000" dirty="0">
                <a:latin typeface="Times New Roman" panose="02020603050405020304" pitchFamily="18" charset="0"/>
                <a:cs typeface="Times New Roman" panose="02020603050405020304" pitchFamily="18" charset="0"/>
              </a:rPr>
              <a:t>30.02 Santé et sécurité – Les deux parties reconnaissent que la Loi sur l'hygiène et la sécurité au travail s'applique à la présente convention. Si l'on juge que la présente unité devrait compter une représentation locale au sein d'un comité d'hygiène et de sécurité, le Syndicat doit avoir l'occasion de nommer ce (ces) représentant(s</a:t>
            </a:r>
            <a:r>
              <a:rPr lang="fr-FR" sz="2000" u="sng" dirty="0">
                <a:latin typeface="Times New Roman" panose="02020603050405020304" pitchFamily="18" charset="0"/>
                <a:cs typeface="Times New Roman" panose="02020603050405020304" pitchFamily="18" charset="0"/>
              </a:rPr>
              <a:t>) à chaque lieu de travail où un comité mixte d’hygiène et de sécurité est établi, conformément à la Loi</a:t>
            </a:r>
            <a:r>
              <a:rPr lang="fr-FR" sz="2000" dirty="0">
                <a:latin typeface="Times New Roman" panose="02020603050405020304" pitchFamily="18" charset="0"/>
                <a:cs typeface="Times New Roman" panose="02020603050405020304" pitchFamily="18" charset="0"/>
              </a:rPr>
              <a:t>. </a:t>
            </a:r>
          </a:p>
          <a:p>
            <a:pPr marL="0" marR="2400" lvl="0" indent="0" rtl="0">
              <a:buNone/>
            </a:pPr>
            <a:r>
              <a:rPr lang="fr-FR" sz="2000" dirty="0">
                <a:latin typeface="Times New Roman" panose="02020603050405020304" pitchFamily="18" charset="0"/>
                <a:cs typeface="Times New Roman" panose="02020603050405020304" pitchFamily="18" charset="0"/>
              </a:rPr>
              <a:t>ACCEPTÉ</a:t>
            </a:r>
            <a:endParaRPr lang="en-CA" sz="2000" b="0" i="0" strike="noStrike" kern="100"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1369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F2BF0-557B-E69B-F09E-9401FDCB868D}"/>
              </a:ext>
            </a:extLst>
          </p:cNvPr>
          <p:cNvSpPr>
            <a:spLocks noGrp="1"/>
          </p:cNvSpPr>
          <p:nvPr>
            <p:ph type="title"/>
          </p:nvPr>
        </p:nvSpPr>
        <p:spPr/>
        <p:txBody>
          <a:bodyPr>
            <a:normAutofit/>
          </a:bodyPr>
          <a:lstStyle/>
          <a:p>
            <a:pPr marR="2430" rtl="0"/>
            <a:r>
              <a:rPr lang="en-CA" sz="2400" b="1" i="0" u="sng" strike="noStrike" kern="100" baseline="0" dirty="0">
                <a:solidFill>
                  <a:srgbClr val="000000"/>
                </a:solidFill>
                <a:latin typeface="Times New Roman" panose="02020603050405020304" pitchFamily="18" charset="0"/>
              </a:rPr>
              <a:t>ARTICLE 31 – RETROACTIVITY/</a:t>
            </a:r>
            <a:r>
              <a:rPr lang="fr-FR" sz="2400" b="1" u="sng" dirty="0">
                <a:latin typeface="Times New Roman" panose="02020603050405020304" pitchFamily="18" charset="0"/>
                <a:cs typeface="Times New Roman" panose="02020603050405020304" pitchFamily="18" charset="0"/>
              </a:rPr>
              <a:t>RÉTROACTIVITÉ</a:t>
            </a:r>
            <a:r>
              <a:rPr lang="fr-FR" sz="2400" dirty="0"/>
              <a:t> </a:t>
            </a:r>
            <a:r>
              <a:rPr lang="en-CA" sz="2400" b="1" i="0" u="sng" strike="noStrike" kern="100" baseline="0" dirty="0">
                <a:solidFill>
                  <a:srgbClr val="000000"/>
                </a:solidFill>
                <a:latin typeface="Times New Roman" panose="02020603050405020304" pitchFamily="18" charset="0"/>
              </a:rPr>
              <a:t>: </a:t>
            </a:r>
          </a:p>
        </p:txBody>
      </p:sp>
      <p:sp>
        <p:nvSpPr>
          <p:cNvPr id="3" name="Text Placeholder 2">
            <a:extLst>
              <a:ext uri="{FF2B5EF4-FFF2-40B4-BE49-F238E27FC236}">
                <a16:creationId xmlns:a16="http://schemas.microsoft.com/office/drawing/2014/main" id="{FAAD7506-5D8D-F1CA-1C61-158EAB7C2D3C}"/>
              </a:ext>
            </a:extLst>
          </p:cNvPr>
          <p:cNvSpPr>
            <a:spLocks noGrp="1"/>
          </p:cNvSpPr>
          <p:nvPr>
            <p:ph type="body" idx="1"/>
          </p:nvPr>
        </p:nvSpPr>
        <p:spPr/>
        <p:txBody>
          <a:bodyPr>
            <a:normAutofit/>
          </a:bodyPr>
          <a:lstStyle/>
          <a:p>
            <a:pPr marL="0" marR="2400" lvl="0" indent="0" rtl="0">
              <a:buNone/>
            </a:pPr>
            <a:r>
              <a:rPr lang="en-US" sz="2000" b="0" i="0" strike="noStrike" kern="100" baseline="0" dirty="0">
                <a:solidFill>
                  <a:srgbClr val="000000"/>
                </a:solidFill>
                <a:latin typeface="Times New Roman" panose="02020603050405020304" pitchFamily="18" charset="0"/>
              </a:rPr>
              <a:t>31.01 Wages under this agreement are effective from August 16, </a:t>
            </a:r>
            <a:r>
              <a:rPr lang="en-US" sz="2000" b="0" i="0" strike="sngStrike" kern="100" baseline="0" dirty="0">
                <a:solidFill>
                  <a:srgbClr val="000000"/>
                </a:solidFill>
                <a:latin typeface="Times New Roman" panose="02020603050405020304" pitchFamily="18" charset="0"/>
              </a:rPr>
              <a:t>2017 </a:t>
            </a:r>
            <a:r>
              <a:rPr lang="en-US" sz="2000" b="1" i="0" u="sng" strike="noStrike" kern="100" baseline="0" dirty="0">
                <a:solidFill>
                  <a:srgbClr val="000000"/>
                </a:solidFill>
                <a:latin typeface="Times New Roman" panose="02020603050405020304" pitchFamily="18" charset="0"/>
              </a:rPr>
              <a:t>2022</a:t>
            </a:r>
            <a:r>
              <a:rPr lang="en-US" sz="2000" b="0" i="0" strike="noStrike" kern="100" baseline="0" dirty="0">
                <a:solidFill>
                  <a:srgbClr val="000000"/>
                </a:solidFill>
                <a:latin typeface="Times New Roman" panose="02020603050405020304" pitchFamily="18" charset="0"/>
              </a:rPr>
              <a:t>.  Retroactive pay shall apply to all paid hours including regular overtime, on call, telephone work and callback by an employee in the Bargaining Unit. </a:t>
            </a:r>
          </a:p>
          <a:p>
            <a:pPr marL="0" marR="2400" lvl="0" indent="0" rtl="0">
              <a:buNone/>
            </a:pPr>
            <a:r>
              <a:rPr lang="en-US" sz="2000" kern="100" dirty="0">
                <a:solidFill>
                  <a:srgbClr val="000000"/>
                </a:solidFill>
                <a:latin typeface="Times New Roman" panose="02020603050405020304" pitchFamily="18" charset="0"/>
              </a:rPr>
              <a:t>AGREED</a:t>
            </a:r>
          </a:p>
          <a:p>
            <a:pPr marL="0" marR="2400" lvl="0" indent="0" rtl="0">
              <a:buNone/>
            </a:pPr>
            <a:endParaRPr lang="en-US" sz="1800" b="0" i="0" strike="noStrike" kern="100" baseline="0" dirty="0">
              <a:solidFill>
                <a:srgbClr val="000000"/>
              </a:solidFill>
              <a:latin typeface="Times New Roman" panose="02020603050405020304" pitchFamily="18" charset="0"/>
            </a:endParaRPr>
          </a:p>
          <a:p>
            <a:pPr marL="0" marR="2400" lvl="0" indent="0" rtl="0">
              <a:buNone/>
            </a:pPr>
            <a:r>
              <a:rPr lang="en-US" sz="1800" b="0" i="0" strike="noStrike" kern="100" baseline="0" dirty="0">
                <a:solidFill>
                  <a:srgbClr val="000000"/>
                </a:solidFill>
                <a:latin typeface="Times New Roman" panose="02020603050405020304" pitchFamily="18" charset="0"/>
              </a:rPr>
              <a:t>****************************************************************************************</a:t>
            </a:r>
          </a:p>
          <a:p>
            <a:pPr marL="0" marR="2400" lvl="0" indent="0" rtl="0">
              <a:buNone/>
            </a:pPr>
            <a:r>
              <a:rPr lang="fr-FR" sz="2000" dirty="0">
                <a:latin typeface="Times New Roman" panose="02020603050405020304" pitchFamily="18" charset="0"/>
                <a:cs typeface="Times New Roman" panose="02020603050405020304" pitchFamily="18" charset="0"/>
              </a:rPr>
              <a:t>31.01 Les taux salariaux prévus dans la présente convention entrent en vigueur le 16 août </a:t>
            </a:r>
            <a:r>
              <a:rPr lang="fr-FR" sz="2000" strike="sngStrike" dirty="0">
                <a:latin typeface="Times New Roman" panose="02020603050405020304" pitchFamily="18" charset="0"/>
                <a:cs typeface="Times New Roman" panose="02020603050405020304" pitchFamily="18" charset="0"/>
              </a:rPr>
              <a:t>2017</a:t>
            </a:r>
            <a:r>
              <a:rPr lang="fr-FR" sz="2000" dirty="0">
                <a:latin typeface="Times New Roman" panose="02020603050405020304" pitchFamily="18" charset="0"/>
                <a:cs typeface="Times New Roman" panose="02020603050405020304" pitchFamily="18" charset="0"/>
              </a:rPr>
              <a:t> </a:t>
            </a:r>
            <a:r>
              <a:rPr lang="fr-FR" sz="2000" b="1" u="sng" dirty="0">
                <a:latin typeface="Times New Roman" panose="02020603050405020304" pitchFamily="18" charset="0"/>
                <a:cs typeface="Times New Roman" panose="02020603050405020304" pitchFamily="18" charset="0"/>
              </a:rPr>
              <a:t>2022</a:t>
            </a:r>
            <a:r>
              <a:rPr lang="fr-FR" sz="2000" dirty="0">
                <a:latin typeface="Times New Roman" panose="02020603050405020304" pitchFamily="18" charset="0"/>
                <a:cs typeface="Times New Roman" panose="02020603050405020304" pitchFamily="18" charset="0"/>
              </a:rPr>
              <a:t>. La rétroactivité s'applique à toutes les heures rémunérées, y compris les heures réglementaires, le surtemps, le service de permanence, le travail par téléphone, le rappel effectués par un employé de l'unité de négociation. ACCEPTÉ</a:t>
            </a:r>
            <a:endParaRPr lang="en-US" sz="2000" b="0" i="0" strike="noStrike" kern="100"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707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E2A7-8116-29DA-79D9-1330BB551CCC}"/>
              </a:ext>
            </a:extLst>
          </p:cNvPr>
          <p:cNvSpPr>
            <a:spLocks noGrp="1"/>
          </p:cNvSpPr>
          <p:nvPr>
            <p:ph type="title"/>
          </p:nvPr>
        </p:nvSpPr>
        <p:spPr/>
        <p:txBody>
          <a:bodyPr>
            <a:normAutofit/>
          </a:bodyPr>
          <a:lstStyle/>
          <a:p>
            <a:pPr marR="2430" algn="ctr" rtl="0"/>
            <a:r>
              <a:rPr lang="en-CA" sz="2400" b="1" i="0" u="sng" strike="noStrike" kern="100" baseline="0" dirty="0">
                <a:solidFill>
                  <a:srgbClr val="000000"/>
                </a:solidFill>
                <a:latin typeface="Times New Roman" panose="02020603050405020304" pitchFamily="18" charset="0"/>
              </a:rPr>
              <a:t>SCHEDULES TO RENEW/HORAIRES POUR RENOUVELER</a:t>
            </a:r>
          </a:p>
        </p:txBody>
      </p:sp>
      <p:sp>
        <p:nvSpPr>
          <p:cNvPr id="3" name="Text Placeholder 2">
            <a:extLst>
              <a:ext uri="{FF2B5EF4-FFF2-40B4-BE49-F238E27FC236}">
                <a16:creationId xmlns:a16="http://schemas.microsoft.com/office/drawing/2014/main" id="{B4890A77-E0DE-8A22-1CFE-61818B837824}"/>
              </a:ext>
            </a:extLst>
          </p:cNvPr>
          <p:cNvSpPr>
            <a:spLocks noGrp="1"/>
          </p:cNvSpPr>
          <p:nvPr>
            <p:ph type="body" idx="1"/>
          </p:nvPr>
        </p:nvSpPr>
        <p:spPr>
          <a:xfrm>
            <a:off x="838200" y="2026023"/>
            <a:ext cx="10515600" cy="4150939"/>
          </a:xfrm>
        </p:spPr>
        <p:txBody>
          <a:bodyPr/>
          <a:lstStyle/>
          <a:p>
            <a:pPr marL="0" marR="2400" lvl="0" indent="0" algn="ctr" rtl="0">
              <a:lnSpc>
                <a:spcPct val="150000"/>
              </a:lnSpc>
              <a:buNone/>
            </a:pPr>
            <a:r>
              <a:rPr lang="en-CA" sz="2000" b="1" i="0" strike="noStrike" kern="100" baseline="0" dirty="0">
                <a:solidFill>
                  <a:srgbClr val="000000"/>
                </a:solidFill>
                <a:latin typeface="Times New Roman" panose="02020603050405020304" pitchFamily="18" charset="0"/>
              </a:rPr>
              <a:t>SCHEDULE/ANNEXE B</a:t>
            </a:r>
            <a:r>
              <a:rPr lang="en-CA" sz="2000" i="0" strike="noStrike" kern="100" baseline="0" dirty="0">
                <a:solidFill>
                  <a:srgbClr val="000000"/>
                </a:solidFill>
                <a:latin typeface="Times New Roman" panose="02020603050405020304" pitchFamily="18" charset="0"/>
              </a:rPr>
              <a:t>-Educational Leave Provisions/</a:t>
            </a:r>
            <a:r>
              <a:rPr lang="en-CA" sz="2000" dirty="0">
                <a:latin typeface="Times New Roman" panose="02020603050405020304" pitchFamily="18" charset="0"/>
                <a:cs typeface="Times New Roman" panose="02020603050405020304" pitchFamily="18" charset="0"/>
              </a:rPr>
              <a:t>Congé </a:t>
            </a:r>
            <a:r>
              <a:rPr lang="en-CA" sz="2000" dirty="0" err="1">
                <a:latin typeface="Times New Roman" panose="02020603050405020304" pitchFamily="18" charset="0"/>
                <a:cs typeface="Times New Roman" panose="02020603050405020304" pitchFamily="18" charset="0"/>
              </a:rPr>
              <a:t>D’études</a:t>
            </a:r>
            <a:endParaRPr lang="en-CA" sz="2000" i="0" strike="noStrike" kern="100" baseline="0" dirty="0">
              <a:solidFill>
                <a:srgbClr val="000000"/>
              </a:solidFill>
              <a:latin typeface="Times New Roman" panose="02020603050405020304" pitchFamily="18" charset="0"/>
              <a:cs typeface="Times New Roman" panose="02020603050405020304" pitchFamily="18" charset="0"/>
            </a:endParaRPr>
          </a:p>
          <a:p>
            <a:pPr marL="0" marR="2400" lvl="0" indent="0" algn="ctr" rtl="0">
              <a:lnSpc>
                <a:spcPct val="150000"/>
              </a:lnSpc>
              <a:buNone/>
            </a:pPr>
            <a:r>
              <a:rPr lang="en-US" sz="2000" b="1" i="0" strike="noStrike" kern="100" baseline="0" dirty="0">
                <a:solidFill>
                  <a:srgbClr val="000000"/>
                </a:solidFill>
                <a:latin typeface="Times New Roman" panose="02020603050405020304" pitchFamily="18" charset="0"/>
              </a:rPr>
              <a:t>SCHEDULE/ANNEXE C- </a:t>
            </a:r>
            <a:r>
              <a:rPr lang="en-US" sz="2000" i="0" strike="noStrike" kern="100" baseline="0" dirty="0">
                <a:solidFill>
                  <a:srgbClr val="000000"/>
                </a:solidFill>
                <a:latin typeface="Times New Roman" panose="02020603050405020304" pitchFamily="18" charset="0"/>
              </a:rPr>
              <a:t>Pre Retirement Leave Plan</a:t>
            </a:r>
            <a:r>
              <a:rPr lang="en-US" sz="2000" i="0" strike="noStrike" kern="100" baseline="0" dirty="0">
                <a:solidFill>
                  <a:srgbClr val="000000"/>
                </a:solidFill>
                <a:latin typeface="Times New Roman" panose="02020603050405020304" pitchFamily="18" charset="0"/>
                <a:cs typeface="Times New Roman" panose="02020603050405020304" pitchFamily="18" charset="0"/>
              </a:rPr>
              <a:t>/</a:t>
            </a:r>
            <a:r>
              <a:rPr lang="fr-FR" sz="2000" kern="100" dirty="0">
                <a:solidFill>
                  <a:srgbClr val="000000"/>
                </a:solidFill>
                <a:latin typeface="Times New Roman" panose="02020603050405020304" pitchFamily="18" charset="0"/>
                <a:cs typeface="Times New Roman" panose="02020603050405020304" pitchFamily="18" charset="0"/>
              </a:rPr>
              <a:t>Régime</a:t>
            </a:r>
            <a:r>
              <a:rPr lang="fr-FR" sz="2000" dirty="0">
                <a:latin typeface="Times New Roman" panose="02020603050405020304" pitchFamily="18" charset="0"/>
                <a:cs typeface="Times New Roman" panose="02020603050405020304" pitchFamily="18" charset="0"/>
              </a:rPr>
              <a:t> de Congé de Préretraite </a:t>
            </a:r>
            <a:endParaRPr lang="en-US" sz="2000" i="0" strike="noStrike" kern="100" baseline="0" dirty="0">
              <a:solidFill>
                <a:srgbClr val="000000"/>
              </a:solidFill>
              <a:latin typeface="Times New Roman" panose="02020603050405020304" pitchFamily="18" charset="0"/>
              <a:cs typeface="Times New Roman" panose="02020603050405020304" pitchFamily="18" charset="0"/>
            </a:endParaRPr>
          </a:p>
          <a:p>
            <a:pPr marL="0" marR="2400" lvl="0" indent="0" algn="ctr" rtl="0">
              <a:lnSpc>
                <a:spcPct val="150000"/>
              </a:lnSpc>
              <a:buNone/>
            </a:pPr>
            <a:r>
              <a:rPr lang="en-US" sz="2000" b="1" i="0" strike="noStrike" kern="100" baseline="0" dirty="0">
                <a:solidFill>
                  <a:srgbClr val="000000"/>
                </a:solidFill>
                <a:latin typeface="Times New Roman" panose="02020603050405020304" pitchFamily="18" charset="0"/>
              </a:rPr>
              <a:t>SCHEDULE/ANNEXE D- </a:t>
            </a:r>
            <a:r>
              <a:rPr lang="en-US" sz="2000" i="0" strike="noStrike" kern="100" baseline="0" dirty="0">
                <a:solidFill>
                  <a:srgbClr val="000000"/>
                </a:solidFill>
                <a:latin typeface="Times New Roman" panose="02020603050405020304" pitchFamily="18" charset="0"/>
              </a:rPr>
              <a:t>Secondments up to (1) One year/</a:t>
            </a:r>
            <a:r>
              <a:rPr lang="fr-FR" sz="2000" dirty="0">
                <a:latin typeface="Times New Roman" panose="02020603050405020304" pitchFamily="18" charset="0"/>
                <a:cs typeface="Times New Roman" panose="02020603050405020304" pitchFamily="18" charset="0"/>
              </a:rPr>
              <a:t>Détachements D’une Période Maximale D’un (1) An</a:t>
            </a:r>
            <a:endParaRPr lang="en-US" sz="2000" i="0" strike="noStrike" kern="100" baseline="0" dirty="0">
              <a:solidFill>
                <a:srgbClr val="000000"/>
              </a:solidFill>
              <a:latin typeface="Times New Roman" panose="02020603050405020304" pitchFamily="18" charset="0"/>
              <a:cs typeface="Times New Roman" panose="02020603050405020304" pitchFamily="18" charset="0"/>
            </a:endParaRPr>
          </a:p>
          <a:p>
            <a:pPr marR="2400" lvl="0" rtl="0"/>
            <a:endParaRPr lang="en-CA" sz="2000" i="0" strike="noStrike" kern="100" baseline="0" dirty="0">
              <a:solidFill>
                <a:srgbClr val="000000"/>
              </a:solidFill>
              <a:latin typeface="Times New Roman" panose="02020603050405020304" pitchFamily="18" charset="0"/>
            </a:endParaRPr>
          </a:p>
          <a:p>
            <a:pPr marL="0" marR="2400" lvl="0" indent="0" rtl="0">
              <a:buNone/>
            </a:pPr>
            <a:endParaRPr lang="en-CA" sz="2000" i="0" strike="noStrike" kern="100"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3989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528AB-EBD7-2782-2C2C-98E9F7F426C0}"/>
              </a:ext>
            </a:extLst>
          </p:cNvPr>
          <p:cNvSpPr>
            <a:spLocks noGrp="1"/>
          </p:cNvSpPr>
          <p:nvPr>
            <p:ph type="title"/>
          </p:nvPr>
        </p:nvSpPr>
        <p:spPr/>
        <p:txBody>
          <a:bodyPr>
            <a:normAutofit/>
          </a:bodyPr>
          <a:lstStyle/>
          <a:p>
            <a:pPr marR="2430" rtl="0"/>
            <a:r>
              <a:rPr lang="en-CA" sz="2400" b="1" i="0" u="sng" strike="noStrike" kern="100" baseline="0" dirty="0">
                <a:solidFill>
                  <a:srgbClr val="000000"/>
                </a:solidFill>
                <a:latin typeface="Times New Roman" panose="02020603050405020304" pitchFamily="18" charset="0"/>
              </a:rPr>
              <a:t>WITHOUT PREJUDICE/</a:t>
            </a:r>
            <a:r>
              <a:rPr lang="en-CA" sz="2400" b="1" u="sng" dirty="0">
                <a:latin typeface="Times New Roman" panose="02020603050405020304" pitchFamily="18" charset="0"/>
                <a:cs typeface="Times New Roman" panose="02020603050405020304" pitchFamily="18" charset="0"/>
              </a:rPr>
              <a:t>SANS PRÉJUDICE</a:t>
            </a:r>
            <a:endParaRPr lang="en-CA" sz="2400" b="1" i="0" u="sng" strike="noStrike" kern="100" baseline="0"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09104ABC-9233-333A-0E07-F1D48F4258D0}"/>
              </a:ext>
            </a:extLst>
          </p:cNvPr>
          <p:cNvSpPr>
            <a:spLocks noGrp="1"/>
          </p:cNvSpPr>
          <p:nvPr>
            <p:ph type="body" idx="1"/>
          </p:nvPr>
        </p:nvSpPr>
        <p:spPr>
          <a:xfrm>
            <a:off x="838200" y="1790468"/>
            <a:ext cx="10515600" cy="4243060"/>
          </a:xfrm>
        </p:spPr>
        <p:txBody>
          <a:bodyPr/>
          <a:lstStyle/>
          <a:p>
            <a:pPr marL="0" marR="2400" lvl="0" indent="0" rtl="0">
              <a:buNone/>
            </a:pPr>
            <a:r>
              <a:rPr lang="en-US" sz="2000" b="0" i="0" strike="noStrike" kern="100" baseline="0" dirty="0">
                <a:solidFill>
                  <a:srgbClr val="000000"/>
                </a:solidFill>
                <a:latin typeface="Times New Roman" panose="02020603050405020304" pitchFamily="18" charset="0"/>
              </a:rPr>
              <a:t>The following proposals are to be dealt with as one complete package.  The parties reserve the right to amend or withdraw any offers contained herein should they be unsuccessful in resolving the entire package. </a:t>
            </a:r>
            <a:endParaRPr lang="en-CA" sz="2000" b="0" i="0" strike="noStrike" kern="100" baseline="0" dirty="0">
              <a:solidFill>
                <a:srgbClr val="000000"/>
              </a:solidFill>
              <a:latin typeface="Times New Roman" panose="02020603050405020304" pitchFamily="18" charset="0"/>
            </a:endParaRPr>
          </a:p>
          <a:p>
            <a:pPr marL="0" marR="2400" lvl="0" indent="0" rtl="0">
              <a:buNone/>
            </a:pPr>
            <a:r>
              <a:rPr lang="en-US" sz="2000" b="0" i="0" u="sng" strike="noStrike" kern="100" baseline="0" dirty="0">
                <a:solidFill>
                  <a:srgbClr val="000000"/>
                </a:solidFill>
                <a:latin typeface="Times New Roman" panose="02020603050405020304" pitchFamily="18" charset="0"/>
              </a:rPr>
              <a:t>Change in language is underlined.  </a:t>
            </a:r>
            <a:r>
              <a:rPr lang="en-US" sz="2000" b="0" i="0" strike="noStrike" kern="100" baseline="0" dirty="0">
                <a:solidFill>
                  <a:srgbClr val="000000"/>
                </a:solidFill>
                <a:latin typeface="Times New Roman" panose="02020603050405020304" pitchFamily="18" charset="0"/>
              </a:rPr>
              <a:t>	</a:t>
            </a:r>
            <a:r>
              <a:rPr lang="en-US" sz="2000" kern="100" dirty="0">
                <a:solidFill>
                  <a:srgbClr val="000000"/>
                </a:solidFill>
                <a:latin typeface="Times New Roman" panose="02020603050405020304" pitchFamily="18" charset="0"/>
              </a:rPr>
              <a:t> </a:t>
            </a:r>
            <a:r>
              <a:rPr lang="en-US" sz="2000" b="0" i="0" strike="sngStrike" kern="100" baseline="0" dirty="0">
                <a:solidFill>
                  <a:srgbClr val="000000"/>
                </a:solidFill>
                <a:latin typeface="Times New Roman" panose="02020603050405020304" pitchFamily="18" charset="0"/>
              </a:rPr>
              <a:t>Deleted language is </a:t>
            </a:r>
            <a:r>
              <a:rPr lang="en-US" sz="2000" b="0" i="0" strike="sngStrike" kern="100" baseline="0" dirty="0" err="1">
                <a:solidFill>
                  <a:srgbClr val="000000"/>
                </a:solidFill>
                <a:latin typeface="Times New Roman" panose="02020603050405020304" pitchFamily="18" charset="0"/>
              </a:rPr>
              <a:t>struckthrough</a:t>
            </a:r>
            <a:r>
              <a:rPr lang="en-US" sz="2000" b="0" i="0" u="sng" strike="sngStrike" kern="100" baseline="0" dirty="0">
                <a:solidFill>
                  <a:srgbClr val="000000"/>
                </a:solidFill>
                <a:latin typeface="Times New Roman" panose="02020603050405020304" pitchFamily="18" charset="0"/>
              </a:rPr>
              <a:t>.</a:t>
            </a:r>
            <a:r>
              <a:rPr lang="en-US" sz="2000" b="0" i="0" u="sng" strike="noStrike" kern="100" baseline="0" dirty="0">
                <a:solidFill>
                  <a:srgbClr val="000000"/>
                </a:solidFill>
                <a:latin typeface="Times New Roman" panose="02020603050405020304" pitchFamily="18" charset="0"/>
              </a:rPr>
              <a:t> </a:t>
            </a:r>
          </a:p>
          <a:p>
            <a:pPr marL="0" marR="2400" lvl="0" indent="0" rtl="0">
              <a:buNone/>
            </a:pPr>
            <a:r>
              <a:rPr lang="en-CA" b="0" i="0" strike="noStrike" kern="100" baseline="0" dirty="0">
                <a:solidFill>
                  <a:srgbClr val="000000"/>
                </a:solidFill>
                <a:latin typeface="Times New Roman" panose="02020603050405020304" pitchFamily="18" charset="0"/>
              </a:rPr>
              <a:t>****************************************************</a:t>
            </a:r>
            <a:endParaRPr lang="en-CA" b="0" i="0" u="sng" strike="noStrike" kern="100" baseline="0" dirty="0">
              <a:solidFill>
                <a:srgbClr val="000000"/>
              </a:solidFill>
              <a:latin typeface="Times New Roman" panose="02020603050405020304" pitchFamily="18" charset="0"/>
            </a:endParaRPr>
          </a:p>
          <a:p>
            <a:pPr marL="0" marR="2400" lvl="0" indent="0" rtl="0">
              <a:buNone/>
            </a:pPr>
            <a:r>
              <a:rPr lang="fr-FR" sz="2000" dirty="0">
                <a:latin typeface="Times New Roman" panose="02020603050405020304" pitchFamily="18" charset="0"/>
                <a:cs typeface="Times New Roman" panose="02020603050405020304" pitchFamily="18" charset="0"/>
              </a:rPr>
              <a:t>Les propositions suivantes doivent être traitées comme une offre complète. Les parties se réservent le droit de modifier ou de retirer toute offre contenue dans le présent document si elles ne parviennent pas à résoudre l'ensemble des propositions.</a:t>
            </a:r>
          </a:p>
          <a:p>
            <a:pPr marL="0" marR="2400" lvl="0" indent="0" rtl="0">
              <a:buNone/>
            </a:pPr>
            <a:r>
              <a:rPr lang="fr-FR" sz="2000" dirty="0">
                <a:latin typeface="Times New Roman" panose="02020603050405020304" pitchFamily="18" charset="0"/>
                <a:cs typeface="Times New Roman" panose="02020603050405020304" pitchFamily="18" charset="0"/>
              </a:rPr>
              <a:t> </a:t>
            </a:r>
            <a:r>
              <a:rPr lang="fr-FR" sz="2000" u="sng" dirty="0">
                <a:latin typeface="Times New Roman" panose="02020603050405020304" pitchFamily="18" charset="0"/>
                <a:cs typeface="Times New Roman" panose="02020603050405020304" pitchFamily="18" charset="0"/>
              </a:rPr>
              <a:t>Le nouveau libellé est souligné</a:t>
            </a:r>
            <a:r>
              <a:rPr lang="fr-FR" sz="2000" dirty="0">
                <a:latin typeface="Times New Roman" panose="02020603050405020304" pitchFamily="18" charset="0"/>
                <a:cs typeface="Times New Roman" panose="02020603050405020304" pitchFamily="18" charset="0"/>
              </a:rPr>
              <a:t>.          </a:t>
            </a:r>
            <a:r>
              <a:rPr lang="fr-FR" sz="2000" strike="sngStrike" dirty="0">
                <a:latin typeface="Times New Roman" panose="02020603050405020304" pitchFamily="18" charset="0"/>
                <a:cs typeface="Times New Roman" panose="02020603050405020304" pitchFamily="18" charset="0"/>
              </a:rPr>
              <a:t>Le libellé supprimé est rayé.</a:t>
            </a:r>
            <a:endParaRPr lang="en-CA" sz="2000" b="0" i="0" u="sng" strike="sngStrike" kern="100"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870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C422-7545-8D99-067C-586D031F3B49}"/>
              </a:ext>
            </a:extLst>
          </p:cNvPr>
          <p:cNvSpPr>
            <a:spLocks noGrp="1"/>
          </p:cNvSpPr>
          <p:nvPr>
            <p:ph type="title"/>
          </p:nvPr>
        </p:nvSpPr>
        <p:spPr/>
        <p:txBody>
          <a:bodyPr>
            <a:normAutofit/>
          </a:bodyPr>
          <a:lstStyle/>
          <a:p>
            <a:pPr marR="2430" rtl="0"/>
            <a:r>
              <a:rPr lang="en-CA" sz="2400" b="1" i="0" u="sng" strike="noStrike" kern="100" baseline="0" dirty="0">
                <a:solidFill>
                  <a:srgbClr val="000000"/>
                </a:solidFill>
                <a:latin typeface="Times New Roman" panose="02020603050405020304" pitchFamily="18" charset="0"/>
              </a:rPr>
              <a:t>LETTER OF UNDERSTANDING/LETTRE DE COMPREHENSION</a:t>
            </a:r>
          </a:p>
        </p:txBody>
      </p:sp>
      <p:sp>
        <p:nvSpPr>
          <p:cNvPr id="3" name="Text Placeholder 2">
            <a:extLst>
              <a:ext uri="{FF2B5EF4-FFF2-40B4-BE49-F238E27FC236}">
                <a16:creationId xmlns:a16="http://schemas.microsoft.com/office/drawing/2014/main" id="{318249B3-0A1E-18E5-1D73-677CA82C01FB}"/>
              </a:ext>
            </a:extLst>
          </p:cNvPr>
          <p:cNvSpPr>
            <a:spLocks noGrp="1"/>
          </p:cNvSpPr>
          <p:nvPr>
            <p:ph type="body" idx="1"/>
          </p:nvPr>
        </p:nvSpPr>
        <p:spPr/>
        <p:txBody>
          <a:bodyPr>
            <a:normAutofit/>
          </a:bodyPr>
          <a:lstStyle/>
          <a:p>
            <a:pPr marL="0" marR="2400" lvl="0" indent="0" algn="ctr" rtl="0">
              <a:buNone/>
            </a:pPr>
            <a:r>
              <a:rPr lang="en-CA" sz="2000" b="0" i="0" strike="noStrike" kern="100" baseline="0" dirty="0">
                <a:solidFill>
                  <a:srgbClr val="000000"/>
                </a:solidFill>
                <a:latin typeface="Times New Roman" panose="02020603050405020304" pitchFamily="18" charset="0"/>
              </a:rPr>
              <a:t>To be renewed/À </a:t>
            </a:r>
            <a:r>
              <a:rPr lang="en-CA" sz="2000" b="0" i="0" strike="noStrike" kern="100" baseline="0" dirty="0" err="1">
                <a:solidFill>
                  <a:srgbClr val="000000"/>
                </a:solidFill>
                <a:latin typeface="Times New Roman" panose="02020603050405020304" pitchFamily="18" charset="0"/>
              </a:rPr>
              <a:t>refaire</a:t>
            </a:r>
            <a:endParaRPr lang="en-CA" sz="2000" b="0" i="0" strike="noStrike" kern="100" baseline="0" dirty="0">
              <a:solidFill>
                <a:srgbClr val="000000"/>
              </a:solidFill>
              <a:latin typeface="Times New Roman" panose="02020603050405020304" pitchFamily="18" charset="0"/>
            </a:endParaRPr>
          </a:p>
          <a:p>
            <a:pPr marL="0" marR="2400" lvl="0" indent="0" algn="ctr" rtl="0">
              <a:buNone/>
            </a:pPr>
            <a:r>
              <a:rPr lang="en-CA" sz="2000" b="1" i="0" strike="noStrike" kern="100" baseline="0" dirty="0">
                <a:solidFill>
                  <a:srgbClr val="000000"/>
                </a:solidFill>
                <a:latin typeface="Times New Roman" panose="02020603050405020304" pitchFamily="18" charset="0"/>
              </a:rPr>
              <a:t>Pensionable Earnings/ </a:t>
            </a:r>
            <a:r>
              <a:rPr lang="en-CA" sz="2000" b="1" i="0" strike="noStrike" kern="100" baseline="0" dirty="0" err="1">
                <a:solidFill>
                  <a:srgbClr val="000000"/>
                </a:solidFill>
                <a:latin typeface="Times New Roman" panose="02020603050405020304" pitchFamily="18" charset="0"/>
              </a:rPr>
              <a:t>Revenus</a:t>
            </a:r>
            <a:r>
              <a:rPr lang="en-CA" sz="2000" b="1" i="0" strike="noStrike" kern="100" baseline="0" dirty="0">
                <a:solidFill>
                  <a:srgbClr val="000000"/>
                </a:solidFill>
                <a:latin typeface="Times New Roman" panose="02020603050405020304" pitchFamily="18" charset="0"/>
              </a:rPr>
              <a:t> </a:t>
            </a:r>
            <a:r>
              <a:rPr lang="en-CA" sz="2000" b="1" i="0" strike="noStrike" kern="100" baseline="0" dirty="0" err="1">
                <a:solidFill>
                  <a:srgbClr val="000000"/>
                </a:solidFill>
                <a:latin typeface="Times New Roman" panose="02020603050405020304" pitchFamily="18" charset="0"/>
              </a:rPr>
              <a:t>admissibles</a:t>
            </a:r>
            <a:endParaRPr lang="en-CA" sz="2000" b="1" i="0" strike="noStrike" kern="100" baseline="0" dirty="0">
              <a:solidFill>
                <a:srgbClr val="000000"/>
              </a:solidFill>
              <a:latin typeface="Times New Roman" panose="02020603050405020304" pitchFamily="18" charset="0"/>
            </a:endParaRPr>
          </a:p>
          <a:p>
            <a:pPr marL="0" marR="2400" lvl="0" indent="0" rtl="0">
              <a:buNone/>
            </a:pPr>
            <a:r>
              <a:rPr lang="en-CA" sz="2000" b="1" i="0" strike="noStrike" kern="100" baseline="0" dirty="0">
                <a:solidFill>
                  <a:srgbClr val="000000"/>
                </a:solidFill>
                <a:latin typeface="Times New Roman" panose="02020603050405020304" pitchFamily="18" charset="0"/>
              </a:rPr>
              <a:t>AGREED</a:t>
            </a:r>
          </a:p>
        </p:txBody>
      </p:sp>
    </p:spTree>
    <p:extLst>
      <p:ext uri="{BB962C8B-B14F-4D97-AF65-F5344CB8AC3E}">
        <p14:creationId xmlns:p14="http://schemas.microsoft.com/office/powerpoint/2010/main" val="3682813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C2311-DF21-A5CC-42E5-F4354E3B10D6}"/>
              </a:ext>
            </a:extLst>
          </p:cNvPr>
          <p:cNvSpPr>
            <a:spLocks noGrp="1"/>
          </p:cNvSpPr>
          <p:nvPr>
            <p:ph type="title"/>
          </p:nvPr>
        </p:nvSpPr>
        <p:spPr/>
        <p:txBody>
          <a:bodyPr>
            <a:normAutofit/>
          </a:bodyPr>
          <a:lstStyle/>
          <a:p>
            <a:pPr marR="2430" rtl="0"/>
            <a:r>
              <a:rPr lang="en-CA" sz="2400" b="1" i="0" u="sng" strike="noStrike" kern="100" baseline="0" dirty="0">
                <a:solidFill>
                  <a:srgbClr val="000000"/>
                </a:solidFill>
                <a:latin typeface="Times New Roman" panose="02020603050405020304" pitchFamily="18" charset="0"/>
                <a:cs typeface="Times New Roman" panose="02020603050405020304" pitchFamily="18" charset="0"/>
              </a:rPr>
              <a:t>LETTER OF INTEND/</a:t>
            </a:r>
            <a:r>
              <a:rPr lang="en-CA" sz="2400" b="1" u="sng" dirty="0">
                <a:latin typeface="Times New Roman" panose="02020603050405020304" pitchFamily="18" charset="0"/>
                <a:cs typeface="Times New Roman" panose="02020603050405020304" pitchFamily="18" charset="0"/>
              </a:rPr>
              <a:t>LETTRE D’ENTENTE</a:t>
            </a:r>
            <a:r>
              <a:rPr lang="en-CA" sz="2400" b="1" i="0" u="sng" strike="noStrike" kern="100" baseline="0" dirty="0">
                <a:solidFill>
                  <a:srgbClr val="000000"/>
                </a:solidFill>
                <a:latin typeface="Times New Roman" panose="02020603050405020304" pitchFamily="18" charset="0"/>
                <a:cs typeface="Times New Roman" panose="02020603050405020304" pitchFamily="18" charset="0"/>
              </a:rPr>
              <a:t> </a:t>
            </a:r>
          </a:p>
        </p:txBody>
      </p:sp>
      <p:sp>
        <p:nvSpPr>
          <p:cNvPr id="3" name="Text Placeholder 2">
            <a:extLst>
              <a:ext uri="{FF2B5EF4-FFF2-40B4-BE49-F238E27FC236}">
                <a16:creationId xmlns:a16="http://schemas.microsoft.com/office/drawing/2014/main" id="{F866DCE0-1938-3FD2-9C83-FA7CD06829A3}"/>
              </a:ext>
            </a:extLst>
          </p:cNvPr>
          <p:cNvSpPr>
            <a:spLocks noGrp="1"/>
          </p:cNvSpPr>
          <p:nvPr>
            <p:ph type="body" idx="1"/>
          </p:nvPr>
        </p:nvSpPr>
        <p:spPr/>
        <p:txBody>
          <a:bodyPr>
            <a:noAutofit/>
          </a:bodyPr>
          <a:lstStyle/>
          <a:p>
            <a:pPr marL="0" indent="0" algn="ctr" rtl="0" fontAlgn="base">
              <a:buNone/>
            </a:pPr>
            <a:r>
              <a:rPr lang="en-US" sz="2000" b="1" i="0" dirty="0">
                <a:solidFill>
                  <a:srgbClr val="000000"/>
                </a:solidFill>
                <a:effectLst/>
                <a:latin typeface="Times New Roman" panose="02020603050405020304" pitchFamily="18" charset="0"/>
                <a:cs typeface="Times New Roman" panose="02020603050405020304" pitchFamily="18" charset="0"/>
              </a:rPr>
              <a:t>Re: Workload Committee to be renewed </a:t>
            </a:r>
          </a:p>
          <a:p>
            <a:pPr marL="0" indent="0" algn="l" rtl="0" fontAlgn="base">
              <a:buNone/>
            </a:pPr>
            <a:r>
              <a:rPr lang="en-US" sz="2000" b="1" i="0" dirty="0">
                <a:solidFill>
                  <a:srgbClr val="000000"/>
                </a:solidFill>
                <a:effectLst/>
                <a:latin typeface="Times New Roman" panose="02020603050405020304" pitchFamily="18" charset="0"/>
                <a:cs typeface="Times New Roman" panose="02020603050405020304" pitchFamily="18" charset="0"/>
              </a:rPr>
              <a:t>Will add as terms of reference in workload: </a:t>
            </a:r>
            <a:r>
              <a:rPr lang="en-US" sz="2000" b="0" i="0" dirty="0">
                <a:solidFill>
                  <a:srgbClr val="000000"/>
                </a:solidFill>
                <a:effectLst/>
                <a:latin typeface="Times New Roman" panose="02020603050405020304" pitchFamily="18" charset="0"/>
                <a:cs typeface="Times New Roman" panose="02020603050405020304" pitchFamily="18" charset="0"/>
              </a:rPr>
              <a:t> </a:t>
            </a:r>
          </a:p>
          <a:p>
            <a:pPr marL="0" indent="0" algn="l" rtl="0" fontAlgn="base">
              <a:buNone/>
            </a:pPr>
            <a:r>
              <a:rPr lang="en-US" sz="2000" b="0" i="0" dirty="0">
                <a:solidFill>
                  <a:srgbClr val="000000"/>
                </a:solidFill>
                <a:effectLst/>
                <a:latin typeface="Times New Roman" panose="02020603050405020304" pitchFamily="18" charset="0"/>
                <a:cs typeface="Times New Roman" panose="02020603050405020304" pitchFamily="18" charset="0"/>
              </a:rPr>
              <a:t>For the Social Worker classifications within the Department of Social Development, the Employer will provide to the Union quarterly reports identifying temporary vacancies that have been vacant for three months or more and permanent vacancies. This information will be identified by position number and region. The Parties agree that the Union is not prevented from seeking information about other vacancies.    </a:t>
            </a:r>
          </a:p>
          <a:p>
            <a:r>
              <a:rPr lang="en-CA" sz="2000" dirty="0">
                <a:latin typeface="Times New Roman" panose="02020603050405020304" pitchFamily="18" charset="0"/>
                <a:cs typeface="Times New Roman" panose="02020603050405020304" pitchFamily="18" charset="0"/>
              </a:rPr>
              <a:t>********************************************************</a:t>
            </a:r>
          </a:p>
          <a:p>
            <a:pPr marL="0" indent="0" algn="ctr">
              <a:buNone/>
            </a:pPr>
            <a:r>
              <a:rPr lang="fr-FR" sz="2000" b="1" dirty="0">
                <a:latin typeface="Times New Roman" panose="02020603050405020304" pitchFamily="18" charset="0"/>
                <a:cs typeface="Times New Roman" panose="02020603050405020304" pitchFamily="18" charset="0"/>
              </a:rPr>
              <a:t>Ré: Renouvellement du comité de charge de travail</a:t>
            </a:r>
          </a:p>
          <a:p>
            <a:pPr marL="0" indent="0">
              <a:buNone/>
            </a:pPr>
            <a:r>
              <a:rPr lang="fr-FR" sz="2000" b="1" dirty="0">
                <a:latin typeface="Times New Roman" panose="02020603050405020304" pitchFamily="18" charset="0"/>
                <a:cs typeface="Times New Roman" panose="02020603050405020304" pitchFamily="18" charset="0"/>
              </a:rPr>
              <a:t>'Je vais ajouter cela comme consigne dans la charge de travail:</a:t>
            </a:r>
          </a:p>
          <a:p>
            <a:pPr marL="0" indent="0">
              <a:buNone/>
            </a:pPr>
            <a:r>
              <a:rPr lang="fr-FR" sz="2000" dirty="0">
                <a:latin typeface="Times New Roman" panose="02020603050405020304" pitchFamily="18" charset="0"/>
                <a:cs typeface="Times New Roman" panose="02020603050405020304" pitchFamily="18" charset="0"/>
              </a:rPr>
              <a:t>Pour les classifications de travailleur social au sein du ministère du Développement social, l’Employeur fournira au Syndicat des rapports trimestriels indiquant les postes temporaires vacants depuis trois mois ou plus et les postes permanents vacants. Les postes vacants seront identifiés par numéro de poste et région. Les parties conviennent que le Syndicat peut rechercher de l’information sur d’autres postes vacants.</a:t>
            </a:r>
            <a:endParaRPr lang="en-C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641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EEE66-6F7A-B5A4-F98D-B0B165502EAF}"/>
              </a:ext>
            </a:extLst>
          </p:cNvPr>
          <p:cNvSpPr>
            <a:spLocks noGrp="1"/>
          </p:cNvSpPr>
          <p:nvPr>
            <p:ph type="title"/>
          </p:nvPr>
        </p:nvSpPr>
        <p:spPr/>
        <p:txBody>
          <a:bodyPr>
            <a:normAutofit/>
          </a:bodyPr>
          <a:lstStyle/>
          <a:p>
            <a:pPr marR="2430" rtl="0"/>
            <a:r>
              <a:rPr lang="en-CA" sz="2400" b="1" i="0" u="sng" strike="noStrike" kern="100" baseline="0" dirty="0">
                <a:solidFill>
                  <a:srgbClr val="000000"/>
                </a:solidFill>
                <a:latin typeface="Times New Roman" panose="02020603050405020304" pitchFamily="18" charset="0"/>
              </a:rPr>
              <a:t>JOINT INTERPURTATION/INTERPURTATION ARTICULAIRE</a:t>
            </a:r>
          </a:p>
        </p:txBody>
      </p:sp>
      <p:sp>
        <p:nvSpPr>
          <p:cNvPr id="3" name="Text Placeholder 2">
            <a:extLst>
              <a:ext uri="{FF2B5EF4-FFF2-40B4-BE49-F238E27FC236}">
                <a16:creationId xmlns:a16="http://schemas.microsoft.com/office/drawing/2014/main" id="{B35D20A1-81E8-DBEE-FAC7-49DFDCC6187C}"/>
              </a:ext>
            </a:extLst>
          </p:cNvPr>
          <p:cNvSpPr>
            <a:spLocks noGrp="1"/>
          </p:cNvSpPr>
          <p:nvPr>
            <p:ph type="body" idx="1"/>
          </p:nvPr>
        </p:nvSpPr>
        <p:spPr/>
        <p:txBody>
          <a:bodyPr>
            <a:normAutofit/>
          </a:bodyPr>
          <a:lstStyle/>
          <a:p>
            <a:pPr marL="0" marR="2400" lvl="0" indent="0" rtl="0">
              <a:lnSpc>
                <a:spcPct val="150000"/>
              </a:lnSpc>
              <a:buNone/>
            </a:pPr>
            <a:r>
              <a:rPr lang="en-US" sz="2000" i="0" strike="noStrike" kern="100" baseline="0" dirty="0">
                <a:solidFill>
                  <a:srgbClr val="000000"/>
                </a:solidFill>
                <a:latin typeface="Times New Roman" panose="02020603050405020304" pitchFamily="18" charset="0"/>
              </a:rPr>
              <a:t>ARTICLE 21- Leave of Absence/ Congé </a:t>
            </a:r>
            <a:r>
              <a:rPr lang="en-US" sz="2000" i="0" strike="noStrike" kern="100" baseline="0" dirty="0" err="1">
                <a:solidFill>
                  <a:srgbClr val="000000"/>
                </a:solidFill>
                <a:latin typeface="Times New Roman" panose="02020603050405020304" pitchFamily="18" charset="0"/>
              </a:rPr>
              <a:t>d’Absence</a:t>
            </a:r>
            <a:endParaRPr lang="en-US" sz="2000" i="0" strike="noStrike" kern="100" baseline="0" dirty="0">
              <a:solidFill>
                <a:srgbClr val="000000"/>
              </a:solidFill>
              <a:latin typeface="Times New Roman" panose="02020603050405020304" pitchFamily="18" charset="0"/>
            </a:endParaRPr>
          </a:p>
          <a:p>
            <a:pPr marL="0" marR="2400" lvl="0" indent="0" rtl="0">
              <a:lnSpc>
                <a:spcPct val="150000"/>
              </a:lnSpc>
              <a:buNone/>
            </a:pPr>
            <a:r>
              <a:rPr lang="en-CA" sz="2000" i="0" strike="noStrike" kern="100" baseline="0" dirty="0">
                <a:solidFill>
                  <a:srgbClr val="000000"/>
                </a:solidFill>
                <a:latin typeface="Times New Roman" panose="02020603050405020304" pitchFamily="18" charset="0"/>
              </a:rPr>
              <a:t>ARTICLE 23- Retirement and Pension Plan/</a:t>
            </a:r>
            <a:r>
              <a:rPr lang="fr-FR" sz="2000" i="0" strike="noStrike" kern="100" baseline="0" dirty="0">
                <a:solidFill>
                  <a:srgbClr val="000000"/>
                </a:solidFill>
                <a:latin typeface="Times New Roman" panose="02020603050405020304" pitchFamily="18" charset="0"/>
              </a:rPr>
              <a:t>Régime de Retraite et de Retraite</a:t>
            </a:r>
            <a:endParaRPr lang="en-CA" sz="2000" i="0" strike="noStrike" kern="100" baseline="0" dirty="0">
              <a:solidFill>
                <a:srgbClr val="000000"/>
              </a:solidFill>
              <a:latin typeface="Times New Roman" panose="02020603050405020304" pitchFamily="18" charset="0"/>
            </a:endParaRPr>
          </a:p>
          <a:p>
            <a:pPr marL="0" marR="2400" lvl="0" indent="0" rtl="0">
              <a:lnSpc>
                <a:spcPct val="150000"/>
              </a:lnSpc>
              <a:buNone/>
            </a:pPr>
            <a:r>
              <a:rPr lang="en-CA" sz="2000" i="0" strike="noStrike" kern="100" baseline="0" dirty="0">
                <a:solidFill>
                  <a:srgbClr val="000000"/>
                </a:solidFill>
                <a:latin typeface="Times New Roman" panose="02020603050405020304" pitchFamily="18" charset="0"/>
              </a:rPr>
              <a:t>ARTICLE 12- Seniority /</a:t>
            </a:r>
            <a:r>
              <a:rPr lang="en-CA" sz="1400" dirty="0"/>
              <a:t> </a:t>
            </a:r>
            <a:r>
              <a:rPr lang="en-CA" sz="2000" dirty="0">
                <a:latin typeface="Times New Roman" panose="02020603050405020304" pitchFamily="18" charset="0"/>
                <a:cs typeface="Times New Roman" panose="02020603050405020304" pitchFamily="18" charset="0"/>
              </a:rPr>
              <a:t>Anciennet</a:t>
            </a:r>
            <a:r>
              <a:rPr lang="fr-FR" sz="2000" i="0" strike="noStrike" kern="100" baseline="0" dirty="0">
                <a:solidFill>
                  <a:srgbClr val="000000"/>
                </a:solidFill>
                <a:latin typeface="Times New Roman" panose="02020603050405020304" pitchFamily="18" charset="0"/>
              </a:rPr>
              <a:t>é</a:t>
            </a:r>
            <a:endParaRPr lang="en-CA" sz="2000" i="0" strike="noStrike" kern="100" baseline="0" dirty="0">
              <a:solidFill>
                <a:srgbClr val="000000"/>
              </a:solidFill>
              <a:latin typeface="Times New Roman" panose="02020603050405020304" pitchFamily="18" charset="0"/>
              <a:cs typeface="Times New Roman" panose="02020603050405020304" pitchFamily="18" charset="0"/>
            </a:endParaRPr>
          </a:p>
          <a:p>
            <a:pPr marL="0" marR="2400" indent="0">
              <a:lnSpc>
                <a:spcPct val="150000"/>
              </a:lnSpc>
              <a:buNone/>
            </a:pPr>
            <a:r>
              <a:rPr lang="en-CA" sz="2000" i="0" strike="noStrike" kern="100" baseline="0" dirty="0">
                <a:solidFill>
                  <a:srgbClr val="000000"/>
                </a:solidFill>
                <a:latin typeface="Times New Roman" panose="02020603050405020304" pitchFamily="18" charset="0"/>
              </a:rPr>
              <a:t>ARTICLE 19- Sick Leave/ </a:t>
            </a:r>
            <a:r>
              <a:rPr lang="en-US" sz="2000" i="0" strike="noStrike" kern="100" baseline="0" dirty="0">
                <a:solidFill>
                  <a:srgbClr val="000000"/>
                </a:solidFill>
                <a:latin typeface="Times New Roman" panose="02020603050405020304" pitchFamily="18" charset="0"/>
              </a:rPr>
              <a:t>Congé de </a:t>
            </a:r>
            <a:r>
              <a:rPr lang="en-US" sz="2000" i="0" strike="noStrike" kern="100" baseline="0" dirty="0" err="1">
                <a:solidFill>
                  <a:srgbClr val="000000"/>
                </a:solidFill>
                <a:latin typeface="Times New Roman" panose="02020603050405020304" pitchFamily="18" charset="0"/>
              </a:rPr>
              <a:t>Maladie</a:t>
            </a:r>
            <a:endParaRPr lang="en-US" sz="2000" i="0" strike="noStrike" kern="100" baseline="0" dirty="0">
              <a:solidFill>
                <a:srgbClr val="000000"/>
              </a:solidFill>
              <a:latin typeface="Times New Roman" panose="02020603050405020304" pitchFamily="18" charset="0"/>
            </a:endParaRPr>
          </a:p>
          <a:p>
            <a:pPr marR="2400" lvl="0" rtl="0"/>
            <a:endParaRPr lang="en-CA" sz="2000" i="0" strike="noStrike" kern="100" baseline="0" dirty="0">
              <a:solidFill>
                <a:srgbClr val="000000"/>
              </a:solidFill>
              <a:latin typeface="Times New Roman" panose="02020603050405020304" pitchFamily="18" charset="0"/>
            </a:endParaRPr>
          </a:p>
          <a:p>
            <a:pPr marR="2400" lvl="0" rtl="0"/>
            <a:endParaRPr lang="en-CA" sz="2000" i="0" strike="noStrike" kern="100" baseline="0" dirty="0">
              <a:solidFill>
                <a:srgbClr val="000000"/>
              </a:solidFill>
              <a:latin typeface="Times New Roman" panose="02020603050405020304" pitchFamily="18" charset="0"/>
            </a:endParaRPr>
          </a:p>
          <a:p>
            <a:pPr marL="0" marR="2400" lvl="0" indent="0" rtl="0">
              <a:buNone/>
            </a:pPr>
            <a:r>
              <a:rPr lang="en-CA" sz="2000" i="0" strike="noStrike" kern="100" baseline="0" dirty="0">
                <a:solidFill>
                  <a:srgbClr val="000000"/>
                </a:solidFill>
                <a:latin typeface="Times New Roman" panose="02020603050405020304" pitchFamily="18" charset="0"/>
              </a:rPr>
              <a:t>AGREED/</a:t>
            </a:r>
          </a:p>
        </p:txBody>
      </p:sp>
    </p:spTree>
    <p:extLst>
      <p:ext uri="{BB962C8B-B14F-4D97-AF65-F5344CB8AC3E}">
        <p14:creationId xmlns:p14="http://schemas.microsoft.com/office/powerpoint/2010/main" val="3143683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7A83-8C1A-396E-F477-8FF317B2A9C8}"/>
              </a:ext>
            </a:extLst>
          </p:cNvPr>
          <p:cNvSpPr>
            <a:spLocks noGrp="1"/>
          </p:cNvSpPr>
          <p:nvPr>
            <p:ph type="title"/>
          </p:nvPr>
        </p:nvSpPr>
        <p:spPr>
          <a:xfrm>
            <a:off x="600635" y="1"/>
            <a:ext cx="10753165" cy="1690688"/>
          </a:xfrm>
        </p:spPr>
        <p:txBody>
          <a:bodyPr>
            <a:normAutofit/>
          </a:bodyPr>
          <a:lstStyle/>
          <a:p>
            <a:pPr marR="2430" rtl="0"/>
            <a:r>
              <a:rPr lang="en-CA" sz="2400" b="1" i="0" u="sng" strike="noStrike" kern="100" baseline="0" dirty="0">
                <a:solidFill>
                  <a:srgbClr val="000000"/>
                </a:solidFill>
                <a:latin typeface="Times New Roman" panose="02020603050405020304" pitchFamily="18" charset="0"/>
              </a:rPr>
              <a:t>WAGE PROPOSAL/PROPOSITION SALARIALE</a:t>
            </a:r>
          </a:p>
        </p:txBody>
      </p:sp>
      <p:sp>
        <p:nvSpPr>
          <p:cNvPr id="3" name="Text Placeholder 2">
            <a:extLst>
              <a:ext uri="{FF2B5EF4-FFF2-40B4-BE49-F238E27FC236}">
                <a16:creationId xmlns:a16="http://schemas.microsoft.com/office/drawing/2014/main" id="{60DE5D47-5EF0-1400-40F5-E08CA2832CDF}"/>
              </a:ext>
            </a:extLst>
          </p:cNvPr>
          <p:cNvSpPr>
            <a:spLocks noGrp="1"/>
          </p:cNvSpPr>
          <p:nvPr>
            <p:ph type="body" idx="1"/>
          </p:nvPr>
        </p:nvSpPr>
        <p:spPr>
          <a:xfrm>
            <a:off x="690282" y="1258530"/>
            <a:ext cx="10663518" cy="5599470"/>
          </a:xfrm>
        </p:spPr>
        <p:txBody>
          <a:bodyPr>
            <a:normAutofit/>
          </a:bodyPr>
          <a:lstStyle/>
          <a:p>
            <a:pPr marL="0" marR="2400" lvl="0" indent="0" rtl="0">
              <a:buNone/>
            </a:pPr>
            <a:r>
              <a:rPr lang="en-US" sz="2000" b="1" i="0" strike="noStrike" kern="100" baseline="0" dirty="0">
                <a:solidFill>
                  <a:srgbClr val="000000"/>
                </a:solidFill>
                <a:latin typeface="Times New Roman" panose="02020603050405020304" pitchFamily="18" charset="0"/>
              </a:rPr>
              <a:t>The term of the Collective Agreement is from August 16, 2022, to August 15, 2026. </a:t>
            </a:r>
          </a:p>
          <a:p>
            <a:pPr marL="0" marR="2400" lvl="0" indent="0" rtl="0">
              <a:buNone/>
            </a:pPr>
            <a:r>
              <a:rPr lang="en-US" sz="2000" i="0" strike="noStrike" kern="100" baseline="0" dirty="0">
                <a:solidFill>
                  <a:srgbClr val="000000"/>
                </a:solidFill>
                <a:latin typeface="Times New Roman" panose="02020603050405020304" pitchFamily="18" charset="0"/>
              </a:rPr>
              <a:t>The general economic increases are as follows: </a:t>
            </a:r>
            <a:r>
              <a:rPr lang="en-CA" sz="2000" i="0" strike="noStrike" kern="100" baseline="0" dirty="0">
                <a:solidFill>
                  <a:srgbClr val="000000"/>
                </a:solidFill>
                <a:latin typeface="Times New Roman" panose="02020603050405020304" pitchFamily="18" charset="0"/>
              </a:rPr>
              <a:t> </a:t>
            </a:r>
          </a:p>
          <a:p>
            <a:pPr marL="0" marR="2400" lvl="0" indent="0" rtl="0">
              <a:buNone/>
            </a:pPr>
            <a:endParaRPr lang="en-CA" sz="2000" kern="100" dirty="0">
              <a:solidFill>
                <a:srgbClr val="000000"/>
              </a:solidFill>
              <a:latin typeface="Times New Roman" panose="02020603050405020304" pitchFamily="18" charset="0"/>
            </a:endParaRPr>
          </a:p>
          <a:p>
            <a:pPr marL="0" marR="2400" lvl="0" indent="0" rtl="0">
              <a:buNone/>
            </a:pPr>
            <a:endParaRPr lang="en-CA" sz="2000" i="0" strike="noStrike" kern="100" baseline="0" dirty="0">
              <a:solidFill>
                <a:srgbClr val="000000"/>
              </a:solidFill>
              <a:latin typeface="Times New Roman" panose="02020603050405020304" pitchFamily="18" charset="0"/>
            </a:endParaRPr>
          </a:p>
          <a:p>
            <a:pPr marL="0" marR="2400" lvl="0" indent="0" rtl="0">
              <a:buNone/>
            </a:pPr>
            <a:endParaRPr lang="en-CA" sz="2000" kern="100" dirty="0">
              <a:solidFill>
                <a:srgbClr val="000000"/>
              </a:solidFill>
              <a:latin typeface="Times New Roman" panose="02020603050405020304" pitchFamily="18" charset="0"/>
            </a:endParaRPr>
          </a:p>
          <a:p>
            <a:pPr marL="0" marR="2400" lvl="0" indent="0" rtl="0">
              <a:buNone/>
            </a:pPr>
            <a:endParaRPr lang="en-CA" sz="2000" i="0" strike="noStrike" kern="100" baseline="0" dirty="0">
              <a:solidFill>
                <a:srgbClr val="000000"/>
              </a:solidFill>
              <a:latin typeface="Times New Roman" panose="02020603050405020304" pitchFamily="18" charset="0"/>
            </a:endParaRPr>
          </a:p>
          <a:p>
            <a:pPr marL="0" marR="2400" lvl="0" indent="0" rtl="0">
              <a:buNone/>
            </a:pPr>
            <a:r>
              <a:rPr lang="en-CA" sz="2000" kern="100" dirty="0">
                <a:solidFill>
                  <a:srgbClr val="000000"/>
                </a:solidFill>
                <a:latin typeface="Times New Roman" panose="02020603050405020304" pitchFamily="18" charset="0"/>
              </a:rPr>
              <a:t>*******************************************************************************</a:t>
            </a:r>
          </a:p>
          <a:p>
            <a:pPr marL="0" marR="2400" lvl="0" indent="0" rtl="0">
              <a:buNone/>
            </a:pPr>
            <a:r>
              <a:rPr lang="fr-FR" sz="2000"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La convention collective est en vigueur du 16 août 2022 au 15 août 2026.</a:t>
            </a:r>
          </a:p>
          <a:p>
            <a:pPr marL="0" marR="2400" lvl="0" indent="0" rtl="0">
              <a:buNone/>
            </a:pPr>
            <a:r>
              <a:rPr lang="fr-FR" sz="2000" dirty="0">
                <a:latin typeface="Times New Roman" panose="02020603050405020304" pitchFamily="18" charset="0"/>
                <a:cs typeface="Times New Roman" panose="02020603050405020304" pitchFamily="18" charset="0"/>
              </a:rPr>
              <a:t> Les augmentations économiques générales sont les suivantes:</a:t>
            </a:r>
          </a:p>
          <a:p>
            <a:pPr marL="0" marR="2400" lvl="0" indent="0" rtl="0">
              <a:buNone/>
            </a:pPr>
            <a:endParaRPr lang="en-CA" sz="2000" kern="100" dirty="0">
              <a:solidFill>
                <a:srgbClr val="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1101E87-CEBD-E6FD-E81E-4787F360C558}"/>
              </a:ext>
            </a:extLst>
          </p:cNvPr>
          <p:cNvPicPr>
            <a:picLocks noChangeAspect="1"/>
          </p:cNvPicPr>
          <p:nvPr/>
        </p:nvPicPr>
        <p:blipFill>
          <a:blip r:embed="rId2"/>
          <a:stretch>
            <a:fillRect/>
          </a:stretch>
        </p:blipFill>
        <p:spPr>
          <a:xfrm>
            <a:off x="1191232" y="2028286"/>
            <a:ext cx="7780813" cy="1573648"/>
          </a:xfrm>
          <a:prstGeom prst="rect">
            <a:avLst/>
          </a:prstGeom>
        </p:spPr>
      </p:pic>
      <p:pic>
        <p:nvPicPr>
          <p:cNvPr id="6" name="Picture 5">
            <a:extLst>
              <a:ext uri="{FF2B5EF4-FFF2-40B4-BE49-F238E27FC236}">
                <a16:creationId xmlns:a16="http://schemas.microsoft.com/office/drawing/2014/main" id="{DE57CBBE-CBE3-2462-7AE3-6BBE4D2A522C}"/>
              </a:ext>
            </a:extLst>
          </p:cNvPr>
          <p:cNvPicPr>
            <a:picLocks noChangeAspect="1"/>
          </p:cNvPicPr>
          <p:nvPr/>
        </p:nvPicPr>
        <p:blipFill>
          <a:blip r:embed="rId3"/>
          <a:stretch>
            <a:fillRect/>
          </a:stretch>
        </p:blipFill>
        <p:spPr>
          <a:xfrm>
            <a:off x="1068439" y="5013121"/>
            <a:ext cx="8183716" cy="1479754"/>
          </a:xfrm>
          <a:prstGeom prst="rect">
            <a:avLst/>
          </a:prstGeom>
        </p:spPr>
      </p:pic>
    </p:spTree>
    <p:extLst>
      <p:ext uri="{BB962C8B-B14F-4D97-AF65-F5344CB8AC3E}">
        <p14:creationId xmlns:p14="http://schemas.microsoft.com/office/powerpoint/2010/main" val="3952438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1CB0-EC38-9C5A-3455-497E46E75C2D}"/>
              </a:ext>
            </a:extLst>
          </p:cNvPr>
          <p:cNvSpPr>
            <a:spLocks noGrp="1"/>
          </p:cNvSpPr>
          <p:nvPr>
            <p:ph type="ctrTitle"/>
          </p:nvPr>
        </p:nvSpPr>
        <p:spPr/>
        <p:txBody>
          <a:bodyPr/>
          <a:lstStyle/>
          <a:p>
            <a:r>
              <a:rPr lang="en-CA" dirty="0"/>
              <a:t>Add </a:t>
            </a:r>
            <a:r>
              <a:rPr lang="en-CA" dirty="0" err="1"/>
              <a:t>payscale</a:t>
            </a:r>
            <a:r>
              <a:rPr lang="en-CA" dirty="0"/>
              <a:t> </a:t>
            </a:r>
          </a:p>
        </p:txBody>
      </p:sp>
      <p:sp>
        <p:nvSpPr>
          <p:cNvPr id="3" name="Subtitle 2">
            <a:extLst>
              <a:ext uri="{FF2B5EF4-FFF2-40B4-BE49-F238E27FC236}">
                <a16:creationId xmlns:a16="http://schemas.microsoft.com/office/drawing/2014/main" id="{45F9A84C-F820-AEFE-28C5-98966DFABB6E}"/>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325058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BEA1-66A6-D151-7936-0AFC099D5108}"/>
              </a:ext>
            </a:extLst>
          </p:cNvPr>
          <p:cNvSpPr>
            <a:spLocks noGrp="1"/>
          </p:cNvSpPr>
          <p:nvPr>
            <p:ph type="title"/>
          </p:nvPr>
        </p:nvSpPr>
        <p:spPr/>
        <p:txBody>
          <a:bodyPr>
            <a:normAutofit/>
          </a:bodyPr>
          <a:lstStyle/>
          <a:p>
            <a:pPr marR="2430" rtl="0"/>
            <a:r>
              <a:rPr lang="en-CA" sz="2400" b="1" i="0" u="sng" strike="noStrike" kern="100" baseline="0" dirty="0">
                <a:solidFill>
                  <a:srgbClr val="000000"/>
                </a:solidFill>
                <a:latin typeface="Times New Roman" panose="02020603050405020304" pitchFamily="18" charset="0"/>
              </a:rPr>
              <a:t>OTHER/AUTRE</a:t>
            </a:r>
          </a:p>
        </p:txBody>
      </p:sp>
      <p:sp>
        <p:nvSpPr>
          <p:cNvPr id="3" name="Text Placeholder 2">
            <a:extLst>
              <a:ext uri="{FF2B5EF4-FFF2-40B4-BE49-F238E27FC236}">
                <a16:creationId xmlns:a16="http://schemas.microsoft.com/office/drawing/2014/main" id="{8CE9E9EB-BB70-44D3-4ADA-F58A9D5D9D5D}"/>
              </a:ext>
            </a:extLst>
          </p:cNvPr>
          <p:cNvSpPr>
            <a:spLocks noGrp="1"/>
          </p:cNvSpPr>
          <p:nvPr>
            <p:ph type="body" idx="1"/>
          </p:nvPr>
        </p:nvSpPr>
        <p:spPr/>
        <p:txBody>
          <a:bodyPr>
            <a:normAutofit/>
          </a:bodyPr>
          <a:lstStyle/>
          <a:p>
            <a:pPr marL="0" marR="2400" lvl="0" indent="0" rtl="0">
              <a:buNone/>
            </a:pPr>
            <a:r>
              <a:rPr lang="en-US" sz="2000" i="0" strike="noStrike" kern="100" baseline="0" dirty="0">
                <a:solidFill>
                  <a:srgbClr val="000000"/>
                </a:solidFill>
                <a:latin typeface="Times New Roman" panose="02020603050405020304" pitchFamily="18" charset="0"/>
              </a:rPr>
              <a:t>The effective date of new child protection premium pursuant to article 22.01 will be the date of ratification of the agreement by the union. </a:t>
            </a:r>
          </a:p>
          <a:p>
            <a:pPr marL="0" marR="2400" lvl="0" indent="0" rtl="0">
              <a:buNone/>
            </a:pPr>
            <a:endParaRPr lang="en-CA" sz="2000" i="0" strike="noStrike" kern="100" baseline="0" dirty="0">
              <a:solidFill>
                <a:srgbClr val="000000"/>
              </a:solidFill>
              <a:latin typeface="Times New Roman" panose="02020603050405020304" pitchFamily="18" charset="0"/>
            </a:endParaRPr>
          </a:p>
          <a:p>
            <a:pPr marL="0" marR="2400" lvl="0" indent="0" rtl="0">
              <a:buNone/>
            </a:pPr>
            <a:r>
              <a:rPr lang="en-US" sz="2000" i="0" strike="noStrike" kern="100" baseline="0" dirty="0">
                <a:solidFill>
                  <a:srgbClr val="000000"/>
                </a:solidFill>
                <a:latin typeface="Times New Roman" panose="02020603050405020304" pitchFamily="18" charset="0"/>
              </a:rPr>
              <a:t>The Parties agree to recommend ratification of the tentative agreement and to keep the details of the tentative agreement confidential until ratification is completed. </a:t>
            </a:r>
          </a:p>
          <a:p>
            <a:pPr marL="0" marR="2400" lvl="0" indent="0" rtl="0">
              <a:buNone/>
            </a:pPr>
            <a:endParaRPr lang="en-US" sz="2000" kern="100" dirty="0">
              <a:solidFill>
                <a:srgbClr val="000000"/>
              </a:solidFill>
              <a:latin typeface="Times New Roman" panose="02020603050405020304" pitchFamily="18" charset="0"/>
            </a:endParaRPr>
          </a:p>
          <a:p>
            <a:pPr marL="0" marR="2400" lvl="0" indent="0" rtl="0">
              <a:buNone/>
            </a:pPr>
            <a:r>
              <a:rPr lang="en-US" sz="2000" kern="100" dirty="0">
                <a:solidFill>
                  <a:srgbClr val="000000"/>
                </a:solidFill>
                <a:latin typeface="Times New Roman" panose="02020603050405020304" pitchFamily="18" charset="0"/>
              </a:rPr>
              <a:t>**************************************************************************</a:t>
            </a:r>
          </a:p>
          <a:p>
            <a:pPr marL="0" marR="2400" lvl="0" indent="0" rtl="0">
              <a:buNone/>
            </a:pPr>
            <a:r>
              <a:rPr lang="fr-FR" sz="2000" dirty="0">
                <a:latin typeface="Times New Roman" panose="02020603050405020304" pitchFamily="18" charset="0"/>
                <a:cs typeface="Times New Roman" panose="02020603050405020304" pitchFamily="18" charset="0"/>
              </a:rPr>
              <a:t>La date d’entrée en vigueur de la nouvelle prime de protection de l’enfance conformément au paragraphe 22.01 sera la date de ratification de la convention par le Syndicat. </a:t>
            </a:r>
          </a:p>
          <a:p>
            <a:pPr marL="0" marR="2400" lvl="0" indent="0" rtl="0">
              <a:buNone/>
            </a:pPr>
            <a:endParaRPr lang="fr-FR" sz="2000" dirty="0">
              <a:latin typeface="Times New Roman" panose="02020603050405020304" pitchFamily="18" charset="0"/>
              <a:cs typeface="Times New Roman" panose="02020603050405020304" pitchFamily="18" charset="0"/>
            </a:endParaRPr>
          </a:p>
          <a:p>
            <a:pPr marL="0" marR="2400" lvl="0" indent="0" rtl="0">
              <a:buNone/>
            </a:pPr>
            <a:r>
              <a:rPr lang="fr-FR" sz="2000" dirty="0">
                <a:latin typeface="Times New Roman" panose="02020603050405020304" pitchFamily="18" charset="0"/>
                <a:cs typeface="Times New Roman" panose="02020603050405020304" pitchFamily="18" charset="0"/>
              </a:rPr>
              <a:t>Les parties conviennent de recommander la ratification de l'accord de principe et de garder les détails de l'accord de principe confidentiels jusqu'à ce que la ratification soit achevée.</a:t>
            </a:r>
            <a:endParaRPr lang="en-US" sz="2000" i="0" strike="noStrike" kern="100"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9804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363F-01ED-7726-8DDD-7DB837B0D524}"/>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17574830-3F28-34EF-843F-5981103FCDE6}"/>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487524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Yellow question mark">
            <a:extLst>
              <a:ext uri="{FF2B5EF4-FFF2-40B4-BE49-F238E27FC236}">
                <a16:creationId xmlns:a16="http://schemas.microsoft.com/office/drawing/2014/main" id="{8FE09FF6-E436-0C6B-4E38-BC160F0B6322}"/>
              </a:ext>
            </a:extLst>
          </p:cNvPr>
          <p:cNvPicPr>
            <a:picLocks noChangeAspect="1"/>
          </p:cNvPicPr>
          <p:nvPr/>
        </p:nvPicPr>
        <p:blipFill rotWithShape="1">
          <a:blip r:embed="rId2"/>
          <a:srcRect l="40808" r="5859"/>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4DBEA540-576F-96D0-5C6E-E478C966C51D}"/>
              </a:ext>
            </a:extLst>
          </p:cNvPr>
          <p:cNvSpPr>
            <a:spLocks noGrp="1"/>
          </p:cNvSpPr>
          <p:nvPr>
            <p:ph type="body" idx="1"/>
          </p:nvPr>
        </p:nvSpPr>
        <p:spPr>
          <a:xfrm>
            <a:off x="6823878" y="2533476"/>
            <a:ext cx="4491820" cy="3447832"/>
          </a:xfrm>
        </p:spPr>
        <p:txBody>
          <a:bodyPr vert="horz" lIns="91440" tIns="45720" rIns="91440" bIns="45720" rtlCol="0" anchor="t">
            <a:normAutofit/>
          </a:bodyPr>
          <a:lstStyle/>
          <a:p>
            <a:r>
              <a:rPr lang="en-US" sz="4400" dirty="0"/>
              <a:t>QUESTIONS?</a:t>
            </a:r>
          </a:p>
          <a:p>
            <a:endParaRPr lang="en-US" sz="2000" dirty="0"/>
          </a:p>
        </p:txBody>
      </p:sp>
    </p:spTree>
    <p:extLst>
      <p:ext uri="{BB962C8B-B14F-4D97-AF65-F5344CB8AC3E}">
        <p14:creationId xmlns:p14="http://schemas.microsoft.com/office/powerpoint/2010/main" val="186158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8CD0-A16A-6266-DD03-EC97604729D1}"/>
              </a:ext>
            </a:extLst>
          </p:cNvPr>
          <p:cNvSpPr>
            <a:spLocks noGrp="1"/>
          </p:cNvSpPr>
          <p:nvPr>
            <p:ph type="title"/>
          </p:nvPr>
        </p:nvSpPr>
        <p:spPr/>
        <p:txBody>
          <a:bodyPr>
            <a:normAutofit/>
          </a:bodyPr>
          <a:lstStyle/>
          <a:p>
            <a:pPr marR="2430" rtl="0"/>
            <a:r>
              <a:rPr lang="en-CA" sz="2400" b="1" i="0" u="sng" strike="noStrike" kern="100" baseline="0" dirty="0">
                <a:solidFill>
                  <a:srgbClr val="000000"/>
                </a:solidFill>
                <a:latin typeface="Times New Roman" panose="02020603050405020304" pitchFamily="18" charset="0"/>
              </a:rPr>
              <a:t>HOUSEKEEPING</a:t>
            </a:r>
            <a:r>
              <a:rPr lang="en-CA" sz="2400" b="1" u="sng" kern="100" dirty="0">
                <a:solidFill>
                  <a:srgbClr val="000000"/>
                </a:solidFill>
                <a:latin typeface="Times New Roman" panose="02020603050405020304" pitchFamily="18" charset="0"/>
              </a:rPr>
              <a:t>/ORDDRE ADMINISTRATIF</a:t>
            </a:r>
            <a:endParaRPr lang="en-CA" sz="2400" b="1" i="0" u="sng" strike="noStrike" kern="100" baseline="0" dirty="0">
              <a:solidFill>
                <a:srgbClr val="000000"/>
              </a:solidFill>
              <a:effectLst>
                <a:outerShdw blurRad="38100" dist="38100" dir="2700000" algn="tl">
                  <a:srgbClr val="000000">
                    <a:alpha val="43137"/>
                  </a:srgbClr>
                </a:outerShdw>
              </a:effectLst>
              <a:latin typeface="Times New Roman" panose="02020603050405020304" pitchFamily="18" charset="0"/>
            </a:endParaRPr>
          </a:p>
        </p:txBody>
      </p:sp>
      <p:sp>
        <p:nvSpPr>
          <p:cNvPr id="3" name="Text Placeholder 2">
            <a:extLst>
              <a:ext uri="{FF2B5EF4-FFF2-40B4-BE49-F238E27FC236}">
                <a16:creationId xmlns:a16="http://schemas.microsoft.com/office/drawing/2014/main" id="{19695BAB-CCFD-8DA4-5F17-1A7DA3698BEA}"/>
              </a:ext>
            </a:extLst>
          </p:cNvPr>
          <p:cNvSpPr>
            <a:spLocks noGrp="1"/>
          </p:cNvSpPr>
          <p:nvPr>
            <p:ph type="body" idx="1"/>
          </p:nvPr>
        </p:nvSpPr>
        <p:spPr>
          <a:xfrm>
            <a:off x="838200" y="1825625"/>
            <a:ext cx="10515600" cy="4584140"/>
          </a:xfrm>
        </p:spPr>
        <p:txBody>
          <a:bodyPr>
            <a:normAutofit/>
          </a:bodyPr>
          <a:lstStyle/>
          <a:p>
            <a:pPr marL="0" marR="2400" lvl="0" indent="0" rtl="0">
              <a:buNone/>
            </a:pPr>
            <a:r>
              <a:rPr lang="en-US" sz="2000" b="0" i="0" strike="noStrike" kern="100" baseline="0" dirty="0">
                <a:solidFill>
                  <a:srgbClr val="000000"/>
                </a:solidFill>
                <a:latin typeface="Times New Roman" panose="02020603050405020304" pitchFamily="18" charset="0"/>
              </a:rPr>
              <a:t>BETWEEN: 		HER MAJESTY IN RIGHT OF THE PROVINCE OF NEW 					BRUNSWICK as represented by </a:t>
            </a:r>
            <a:r>
              <a:rPr lang="en-US" sz="2000" b="0" i="0" strike="sngStrike" kern="100" baseline="0" dirty="0">
                <a:solidFill>
                  <a:srgbClr val="000000"/>
                </a:solidFill>
                <a:latin typeface="Times New Roman" panose="02020603050405020304" pitchFamily="18" charset="0"/>
              </a:rPr>
              <a:t>Board of Management</a:t>
            </a:r>
            <a:r>
              <a:rPr lang="en-US" sz="2000" b="0" i="0" strike="noStrike" kern="100" baseline="0" dirty="0">
                <a:solidFill>
                  <a:srgbClr val="FF0000"/>
                </a:solidFill>
                <a:latin typeface="Times New Roman" panose="02020603050405020304" pitchFamily="18" charset="0"/>
              </a:rPr>
              <a:t> </a:t>
            </a:r>
            <a:r>
              <a:rPr lang="en-US" sz="2000" b="1" i="0" strike="noStrike" kern="100" baseline="0" dirty="0">
                <a:solidFill>
                  <a:srgbClr val="000000"/>
                </a:solidFill>
                <a:latin typeface="Times New Roman" panose="02020603050405020304" pitchFamily="18" charset="0"/>
              </a:rPr>
              <a:t>Treasury Board,</a:t>
            </a:r>
            <a:r>
              <a:rPr lang="en-US" sz="2000" b="0" i="0" strike="noStrike" kern="100" baseline="0" dirty="0">
                <a:solidFill>
                  <a:srgbClr val="000000"/>
                </a:solidFill>
                <a:latin typeface="Times New Roman" panose="02020603050405020304" pitchFamily="18" charset="0"/>
              </a:rPr>
              <a:t> 			hereinafter called the Employer, Party of the First Part; 	</a:t>
            </a:r>
          </a:p>
          <a:p>
            <a:pPr marL="0" marR="2400" lvl="0" indent="0" rtl="0">
              <a:buNone/>
            </a:pPr>
            <a:r>
              <a:rPr lang="en-US" sz="2000" b="0" i="0" strike="noStrike" kern="100" baseline="0" dirty="0">
                <a:solidFill>
                  <a:srgbClr val="000000"/>
                </a:solidFill>
                <a:latin typeface="Times New Roman" panose="02020603050405020304" pitchFamily="18" charset="0"/>
              </a:rPr>
              <a:t>AND: 	 		CANADIAN UNION OF PUBLIC EMPLOYEES, Local 1418, 				hereinafter called the Union, Party of the Second Part.  	</a:t>
            </a:r>
          </a:p>
          <a:p>
            <a:pPr marL="0" marR="2400" lvl="0" indent="0" rtl="0">
              <a:buNone/>
            </a:pPr>
            <a:r>
              <a:rPr lang="en-US" sz="2000" b="0" i="0" strike="noStrike" kern="100" baseline="0" dirty="0">
                <a:solidFill>
                  <a:srgbClr val="000000"/>
                </a:solidFill>
                <a:latin typeface="Times New Roman" panose="02020603050405020304" pitchFamily="18" charset="0"/>
              </a:rPr>
              <a:t>AGREED</a:t>
            </a:r>
          </a:p>
          <a:p>
            <a:pPr marL="0" marR="2400" lvl="0" indent="0" rtl="0">
              <a:buNone/>
            </a:pPr>
            <a:r>
              <a:rPr lang="en-US" sz="2000" kern="100" dirty="0">
                <a:solidFill>
                  <a:srgbClr val="000000"/>
                </a:solidFill>
                <a:latin typeface="Times New Roman" panose="02020603050405020304" pitchFamily="18" charset="0"/>
              </a:rPr>
              <a:t>*****************************************************************************</a:t>
            </a:r>
            <a:r>
              <a:rPr lang="en-US" sz="2000" b="0" i="0" strike="noStrike" kern="100" baseline="0" dirty="0">
                <a:solidFill>
                  <a:srgbClr val="000000"/>
                </a:solidFill>
                <a:latin typeface="Times New Roman" panose="02020603050405020304" pitchFamily="18" charset="0"/>
              </a:rPr>
              <a:t> </a:t>
            </a:r>
          </a:p>
          <a:p>
            <a:pPr marL="0" marR="2400" lvl="0" indent="0" rtl="0">
              <a:buNone/>
            </a:pPr>
            <a:r>
              <a:rPr lang="fr-FR" sz="2000" dirty="0"/>
              <a:t>ENTRE : 			SA MAJESTÉ DU CHEF DE LA PROVINCE DU NOUVEAU-BRUNSWICK 				représentée par le conseil de gestion le Conseil du Trésor, ci-après appelé 			l'Employeur, partie de première part; </a:t>
            </a:r>
          </a:p>
          <a:p>
            <a:pPr marL="0" marR="2400" lvl="0" indent="0" rtl="0">
              <a:buNone/>
            </a:pPr>
            <a:r>
              <a:rPr lang="fr-FR" sz="2000" dirty="0"/>
              <a:t>ET : 			LE SYNDICAT CANADIEN DE LA FONCTION PUBLIQUE, section locale 1418, 			ci-après appelé le Syndicat, partie de seconde part. </a:t>
            </a:r>
          </a:p>
          <a:p>
            <a:pPr marL="0" marR="2400" lvl="0" indent="0" rtl="0">
              <a:buNone/>
            </a:pPr>
            <a:r>
              <a:rPr lang="fr-FR" sz="2000" dirty="0"/>
              <a:t>ACCEPTÉ</a:t>
            </a:r>
            <a:endParaRPr lang="en-US" sz="2000" b="0" i="0" strike="noStrike" kern="100"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3465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3EBE-68B1-F1D7-E002-457C970EEBB5}"/>
              </a:ext>
            </a:extLst>
          </p:cNvPr>
          <p:cNvSpPr>
            <a:spLocks noGrp="1"/>
          </p:cNvSpPr>
          <p:nvPr>
            <p:ph type="title"/>
          </p:nvPr>
        </p:nvSpPr>
        <p:spPr/>
        <p:txBody>
          <a:bodyPr>
            <a:normAutofit/>
          </a:bodyPr>
          <a:lstStyle/>
          <a:p>
            <a:pPr marR="2430" rtl="0"/>
            <a:r>
              <a:rPr lang="en-CA" sz="2400" b="1" i="0" u="sng" strike="noStrike" kern="100" baseline="0" dirty="0">
                <a:solidFill>
                  <a:srgbClr val="000000"/>
                </a:solidFill>
                <a:latin typeface="Times New Roman" panose="02020603050405020304" pitchFamily="18" charset="0"/>
              </a:rPr>
              <a:t>ARTICLE 1 – </a:t>
            </a:r>
            <a:r>
              <a:rPr lang="en-CA" sz="2400" b="1" i="0" u="sng" strike="noStrike" kern="100" baseline="0" dirty="0">
                <a:solidFill>
                  <a:srgbClr val="000000"/>
                </a:solidFill>
                <a:latin typeface="Times New Roman" panose="02020603050405020304" pitchFamily="18" charset="0"/>
                <a:cs typeface="Times New Roman" panose="02020603050405020304" pitchFamily="18" charset="0"/>
              </a:rPr>
              <a:t>DEFINITIONS/</a:t>
            </a:r>
            <a:r>
              <a:rPr lang="en-CA" sz="2400" b="1" u="sng" dirty="0">
                <a:latin typeface="Times New Roman" panose="02020603050405020304" pitchFamily="18" charset="0"/>
                <a:cs typeface="Times New Roman" panose="02020603050405020304" pitchFamily="18" charset="0"/>
              </a:rPr>
              <a:t>DÉFINITIONS</a:t>
            </a:r>
            <a:r>
              <a:rPr lang="en-CA" sz="2400" b="1" i="0" u="sng" strike="noStrike" kern="100" baseline="0" dirty="0">
                <a:solidFill>
                  <a:srgbClr val="000000"/>
                </a:solidFill>
                <a:latin typeface="Times New Roman" panose="02020603050405020304" pitchFamily="18" charset="0"/>
                <a:cs typeface="Times New Roman" panose="02020603050405020304" pitchFamily="18" charset="0"/>
              </a:rPr>
              <a:t> </a:t>
            </a:r>
          </a:p>
        </p:txBody>
      </p:sp>
      <p:sp>
        <p:nvSpPr>
          <p:cNvPr id="3" name="Text Placeholder 2">
            <a:extLst>
              <a:ext uri="{FF2B5EF4-FFF2-40B4-BE49-F238E27FC236}">
                <a16:creationId xmlns:a16="http://schemas.microsoft.com/office/drawing/2014/main" id="{2022B66A-3F07-02D3-F659-DE1E704B59FD}"/>
              </a:ext>
            </a:extLst>
          </p:cNvPr>
          <p:cNvSpPr>
            <a:spLocks noGrp="1"/>
          </p:cNvSpPr>
          <p:nvPr>
            <p:ph type="body" idx="1"/>
          </p:nvPr>
        </p:nvSpPr>
        <p:spPr/>
        <p:txBody>
          <a:bodyPr>
            <a:normAutofit/>
          </a:bodyPr>
          <a:lstStyle/>
          <a:p>
            <a:pPr marL="0" marR="2400" lvl="0" indent="0" rtl="0">
              <a:buNone/>
            </a:pPr>
            <a:r>
              <a:rPr lang="en-US" sz="2000" b="0" i="0" u="sng" strike="sngStrike" kern="100" baseline="0" dirty="0">
                <a:solidFill>
                  <a:srgbClr val="000000"/>
                </a:solidFill>
                <a:latin typeface="Times New Roman" panose="02020603050405020304" pitchFamily="18" charset="0"/>
              </a:rPr>
              <a:t>1.05 	Gender - Throughout this Agreement, words importing gender shall apply to both genders  </a:t>
            </a:r>
          </a:p>
          <a:p>
            <a:pPr marL="0" marR="2400" lvl="0" indent="0" rtl="0">
              <a:buNone/>
            </a:pPr>
            <a:endParaRPr lang="en-US" sz="2000" b="0" i="0" u="sng" strike="noStrike" kern="100" baseline="0" dirty="0">
              <a:solidFill>
                <a:srgbClr val="000000"/>
              </a:solidFill>
              <a:latin typeface="Times New Roman" panose="02020603050405020304" pitchFamily="18" charset="0"/>
            </a:endParaRPr>
          </a:p>
          <a:p>
            <a:pPr marL="0" marR="2400" lvl="0" indent="0" rtl="0">
              <a:buNone/>
            </a:pPr>
            <a:r>
              <a:rPr lang="en-US" sz="2000" b="0" i="0" u="sng" strike="noStrike" kern="100" baseline="0" dirty="0">
                <a:solidFill>
                  <a:srgbClr val="000000"/>
                </a:solidFill>
                <a:latin typeface="Times New Roman" panose="02020603050405020304" pitchFamily="18" charset="0"/>
              </a:rPr>
              <a:t>1.05      Throughout this agreement, when gender-neutral they/them appears in this agreement it shall also mean all genders. </a:t>
            </a:r>
          </a:p>
          <a:p>
            <a:pPr marL="0" marR="2400" lvl="0" indent="0" rtl="0">
              <a:buNone/>
            </a:pPr>
            <a:r>
              <a:rPr lang="en-CA" sz="2000" b="0" i="0" strike="noStrike" kern="100" baseline="0" dirty="0">
                <a:solidFill>
                  <a:srgbClr val="000000"/>
                </a:solidFill>
                <a:latin typeface="Times New Roman" panose="02020603050405020304" pitchFamily="18" charset="0"/>
              </a:rPr>
              <a:t> AGREED </a:t>
            </a:r>
          </a:p>
          <a:p>
            <a:pPr marL="0" marR="2400" lvl="0" indent="0" rtl="0">
              <a:buNone/>
            </a:pPr>
            <a:r>
              <a:rPr lang="en-CA" b="0" i="0" strike="noStrike" kern="100" baseline="0" dirty="0">
                <a:solidFill>
                  <a:srgbClr val="000000"/>
                </a:solidFill>
                <a:latin typeface="Times New Roman" panose="02020603050405020304" pitchFamily="18" charset="0"/>
              </a:rPr>
              <a:t>*********************************************************</a:t>
            </a:r>
          </a:p>
          <a:p>
            <a:pPr marL="0" marR="2400" lvl="0" indent="0" rtl="0">
              <a:buNone/>
            </a:pPr>
            <a:r>
              <a:rPr lang="fr-FR" sz="2000" strike="sngStrike" dirty="0"/>
              <a:t>1.05       Genre – Partout dans la présente convention, les mots qui sont exprimés au masculin s'entendent également du féminin. </a:t>
            </a:r>
          </a:p>
          <a:p>
            <a:pPr marL="0" marR="2400" lvl="0" indent="0" rtl="0">
              <a:buNone/>
            </a:pPr>
            <a:r>
              <a:rPr lang="fr-FR" sz="2000" u="sng" dirty="0"/>
              <a:t>1.05       Dans la présente convention, « il/elle » ou « ils/elles » sont utilisés pour désigner tous les genres. </a:t>
            </a:r>
          </a:p>
          <a:p>
            <a:pPr marL="0" marR="2400" lvl="0" indent="0" rtl="0">
              <a:buNone/>
            </a:pPr>
            <a:r>
              <a:rPr lang="fr-FR" sz="2000" dirty="0"/>
              <a:t>ACCEPTÉ</a:t>
            </a:r>
            <a:endParaRPr lang="en-CA" sz="2000" b="0" i="0" strike="noStrike" kern="100"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859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18C9-7679-E4D1-63E8-BCA3079537B9}"/>
              </a:ext>
            </a:extLst>
          </p:cNvPr>
          <p:cNvSpPr>
            <a:spLocks noGrp="1"/>
          </p:cNvSpPr>
          <p:nvPr>
            <p:ph type="title"/>
          </p:nvPr>
        </p:nvSpPr>
        <p:spPr>
          <a:xfrm>
            <a:off x="573741" y="365125"/>
            <a:ext cx="11062447" cy="1325563"/>
          </a:xfrm>
        </p:spPr>
        <p:txBody>
          <a:bodyPr>
            <a:normAutofit/>
          </a:bodyPr>
          <a:lstStyle/>
          <a:p>
            <a:pPr marR="2430" rtl="0"/>
            <a:r>
              <a:rPr lang="en-US" sz="2400" b="1" i="0" u="sng" strike="noStrike" kern="100" baseline="0" dirty="0">
                <a:solidFill>
                  <a:srgbClr val="000000"/>
                </a:solidFill>
                <a:latin typeface="Times New Roman" panose="02020603050405020304" pitchFamily="18" charset="0"/>
              </a:rPr>
              <a:t>ARTICLE 5 - CHECK-OFF OF UNION </a:t>
            </a:r>
            <a:r>
              <a:rPr lang="en-US" sz="2400" b="1" i="0" u="sng" strike="noStrike" kern="100" baseline="0" dirty="0">
                <a:solidFill>
                  <a:srgbClr val="000000"/>
                </a:solidFill>
                <a:latin typeface="Times New Roman" panose="02020603050405020304" pitchFamily="18" charset="0"/>
                <a:cs typeface="Times New Roman" panose="02020603050405020304" pitchFamily="18" charset="0"/>
              </a:rPr>
              <a:t>DUES/</a:t>
            </a:r>
            <a:r>
              <a:rPr lang="en-CA" sz="2400" b="1" u="sng" dirty="0">
                <a:latin typeface="Times New Roman" panose="02020603050405020304" pitchFamily="18" charset="0"/>
                <a:cs typeface="Times New Roman" panose="02020603050405020304" pitchFamily="18" charset="0"/>
              </a:rPr>
              <a:t> RETENUE DES COTISATIONS SYNDICALES</a:t>
            </a:r>
            <a:endParaRPr lang="en-US" sz="2400" b="1" i="0" u="sng" strike="noStrike" kern="100" baseline="0"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35170F14-33A9-7829-F05C-BCD9AB41D8E4}"/>
              </a:ext>
            </a:extLst>
          </p:cNvPr>
          <p:cNvSpPr>
            <a:spLocks noGrp="1"/>
          </p:cNvSpPr>
          <p:nvPr>
            <p:ph type="body" idx="1"/>
          </p:nvPr>
        </p:nvSpPr>
        <p:spPr/>
        <p:txBody>
          <a:bodyPr>
            <a:normAutofit/>
          </a:bodyPr>
          <a:lstStyle/>
          <a:p>
            <a:pPr marL="0" marR="2400" lvl="0" indent="0" rtl="0">
              <a:buNone/>
            </a:pPr>
            <a:r>
              <a:rPr lang="en-US" sz="2000" b="0" i="0" strike="noStrike" kern="100" baseline="0" dirty="0">
                <a:solidFill>
                  <a:srgbClr val="000000"/>
                </a:solidFill>
                <a:latin typeface="Times New Roman" panose="02020603050405020304" pitchFamily="18" charset="0"/>
              </a:rPr>
              <a:t>5.07       Along with the remittance, the Employer will provide, in an electronic format, manipulatable data indicating that pay period end date of the deduction and the following information for all employees from whose wages the deductions have been made; name, employment status (such as active or on leave) and employee cycle (such as full-time, part time, and casual), classification, pay step, scheduled hours and dues deducted, </a:t>
            </a:r>
            <a:r>
              <a:rPr lang="en-US" sz="2000" b="1" i="0" u="sng" strike="noStrike" kern="100" baseline="0" dirty="0">
                <a:solidFill>
                  <a:srgbClr val="000000"/>
                </a:solidFill>
                <a:latin typeface="Times New Roman" panose="02020603050405020304" pitchFamily="18" charset="0"/>
              </a:rPr>
              <a:t>to both the Local Secretary Treasurer and CUPE National. </a:t>
            </a:r>
          </a:p>
          <a:p>
            <a:pPr marL="0" marR="2400" lvl="0" indent="0" rtl="0">
              <a:buNone/>
            </a:pPr>
            <a:r>
              <a:rPr lang="en-CA" sz="2000" b="0" i="0" strike="noStrike" kern="100" baseline="0" dirty="0">
                <a:solidFill>
                  <a:srgbClr val="000000"/>
                </a:solidFill>
                <a:latin typeface="Times New Roman" panose="02020603050405020304" pitchFamily="18" charset="0"/>
              </a:rPr>
              <a:t> AGREED </a:t>
            </a:r>
          </a:p>
          <a:p>
            <a:pPr marL="0" marR="2400" lvl="0" indent="0" rtl="0">
              <a:buNone/>
            </a:pPr>
            <a:r>
              <a:rPr lang="en-CA" sz="2000" kern="100" dirty="0">
                <a:solidFill>
                  <a:srgbClr val="000000"/>
                </a:solidFill>
                <a:latin typeface="Times New Roman" panose="02020603050405020304" pitchFamily="18" charset="0"/>
              </a:rPr>
              <a:t>********************************************************************************</a:t>
            </a:r>
          </a:p>
          <a:p>
            <a:pPr marL="0" marR="2400" lvl="0" indent="0" rtl="0">
              <a:buNone/>
            </a:pPr>
            <a:r>
              <a:rPr lang="fr-FR" sz="2000" dirty="0"/>
              <a:t>5.07      En plus de la remise, l’Employeur fournira par voie électronique, </a:t>
            </a:r>
            <a:r>
              <a:rPr lang="fr-FR" sz="2000" u="sng" dirty="0"/>
              <a:t>au secrétaire-trésorier de la section locale et au SCFP national</a:t>
            </a:r>
            <a:r>
              <a:rPr lang="fr-FR" sz="2000" dirty="0"/>
              <a:t>, des données manipulables qui indiquent la date de fin de la période de paie pour la retenue et les renseignements suivants concernant tous les employés pour lesquels des retenues salariales ont été effectuées : leur nom, leur statut d’emploi (actif ou en congé) et leur cycle de travail (à temps plein, à temps partiel et poste occasionnel), leur classification, leur échelle salariale, leurs heures de travail et les cotisations retenues.</a:t>
            </a:r>
            <a:endParaRPr lang="en-CA" sz="2000" b="0" i="0" strike="noStrike" kern="100"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49401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D24D-7DC8-0B63-2EB5-E7F5A0E4F114}"/>
              </a:ext>
            </a:extLst>
          </p:cNvPr>
          <p:cNvSpPr>
            <a:spLocks noGrp="1"/>
          </p:cNvSpPr>
          <p:nvPr>
            <p:ph type="title"/>
          </p:nvPr>
        </p:nvSpPr>
        <p:spPr/>
        <p:txBody>
          <a:bodyPr>
            <a:normAutofit/>
          </a:bodyPr>
          <a:lstStyle/>
          <a:p>
            <a:pPr marR="2430" rtl="0"/>
            <a:r>
              <a:rPr lang="en-CA" sz="2800" b="1" i="0" u="sng" strike="noStrike" kern="100" baseline="0" dirty="0">
                <a:solidFill>
                  <a:srgbClr val="000000"/>
                </a:solidFill>
                <a:latin typeface="Times New Roman" panose="02020603050405020304" pitchFamily="18" charset="0"/>
              </a:rPr>
              <a:t>ARTICLE 8 – </a:t>
            </a:r>
            <a:r>
              <a:rPr lang="en-CA" sz="2400" b="1" i="0" u="sng" strike="noStrike" kern="100" baseline="0" dirty="0">
                <a:solidFill>
                  <a:srgbClr val="000000"/>
                </a:solidFill>
                <a:latin typeface="Times New Roman" panose="02020603050405020304" pitchFamily="18" charset="0"/>
                <a:cs typeface="Times New Roman" panose="02020603050405020304" pitchFamily="18" charset="0"/>
              </a:rPr>
              <a:t>GRIEVANCE/</a:t>
            </a:r>
            <a:r>
              <a:rPr lang="en-CA" sz="2400" b="1" u="sng" dirty="0">
                <a:latin typeface="Times New Roman" panose="02020603050405020304" pitchFamily="18" charset="0"/>
                <a:cs typeface="Times New Roman" panose="02020603050405020304" pitchFamily="18" charset="0"/>
              </a:rPr>
              <a:t>PROCÉDURE APPLICABLE AUX GRIEFS</a:t>
            </a:r>
            <a:endParaRPr lang="en-CA" sz="2400" b="1" i="0" u="sng" strike="noStrike" kern="100" baseline="0"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96FB0656-B8F9-4F1E-B440-F97998DD940B}"/>
              </a:ext>
            </a:extLst>
          </p:cNvPr>
          <p:cNvSpPr>
            <a:spLocks noGrp="1"/>
          </p:cNvSpPr>
          <p:nvPr>
            <p:ph type="body" idx="1"/>
          </p:nvPr>
        </p:nvSpPr>
        <p:spPr/>
        <p:txBody>
          <a:bodyPr>
            <a:normAutofit/>
          </a:bodyPr>
          <a:lstStyle/>
          <a:p>
            <a:pPr marL="0" marR="2400" lvl="0" indent="0" rtl="0">
              <a:buNone/>
            </a:pPr>
            <a:r>
              <a:rPr lang="en-CA" sz="1800" dirty="0">
                <a:solidFill>
                  <a:srgbClr val="000000"/>
                </a:solidFill>
                <a:effectLst/>
                <a:latin typeface="Times New Roman" panose="02020603050405020304" pitchFamily="18" charset="0"/>
                <a:ea typeface="Times New Roman" panose="02020603050405020304" pitchFamily="18" charset="0"/>
              </a:rPr>
              <a:t>8.07 Level of Grievance - The Employer will provide the levels of grievance within thirty (30) days of the signing of this Agreement to the Union. The Employer will clearly identify the Employer representative designated at each level of the grievance process for each Department and each region </a:t>
            </a:r>
            <a:r>
              <a:rPr lang="en-CA" sz="1800" u="sng" dirty="0">
                <a:solidFill>
                  <a:srgbClr val="000000"/>
                </a:solidFill>
                <a:effectLst/>
                <a:latin typeface="Times New Roman" panose="02020603050405020304" pitchFamily="18" charset="0"/>
                <a:ea typeface="Times New Roman" panose="02020603050405020304" pitchFamily="18" charset="0"/>
              </a:rPr>
              <a:t>and will notify the Union when changes are made</a:t>
            </a:r>
            <a:r>
              <a:rPr lang="en-CA" sz="1800" dirty="0">
                <a:solidFill>
                  <a:srgbClr val="000000"/>
                </a:solidFill>
                <a:effectLst/>
                <a:latin typeface="Times New Roman" panose="02020603050405020304" pitchFamily="18" charset="0"/>
                <a:ea typeface="Times New Roman" panose="02020603050405020304" pitchFamily="18" charset="0"/>
              </a:rPr>
              <a:t>. </a:t>
            </a:r>
            <a:endParaRPr lang="en-CA" b="0" i="0" u="sng" strike="noStrike" kern="100" baseline="0" dirty="0">
              <a:solidFill>
                <a:srgbClr val="000000"/>
              </a:solidFill>
              <a:latin typeface="Times New Roman" panose="02020603050405020304" pitchFamily="18" charset="0"/>
            </a:endParaRPr>
          </a:p>
          <a:p>
            <a:pPr marL="0" marR="2400" lvl="0" indent="0" rtl="0">
              <a:buNone/>
            </a:pPr>
            <a:r>
              <a:rPr lang="en-CA" sz="2000" b="0" i="0" strike="noStrike" kern="100" baseline="0" dirty="0">
                <a:solidFill>
                  <a:srgbClr val="000000"/>
                </a:solidFill>
                <a:latin typeface="Times New Roman" panose="02020603050405020304" pitchFamily="18" charset="0"/>
              </a:rPr>
              <a:t>AGREED </a:t>
            </a:r>
          </a:p>
          <a:p>
            <a:pPr marL="0" marR="2400" lvl="0" indent="0" rtl="0">
              <a:buNone/>
            </a:pPr>
            <a:r>
              <a:rPr lang="en-CA" sz="2000" kern="100" dirty="0">
                <a:solidFill>
                  <a:srgbClr val="000000"/>
                </a:solidFill>
                <a:latin typeface="Times New Roman" panose="02020603050405020304" pitchFamily="18" charset="0"/>
              </a:rPr>
              <a:t>********************************************************************************</a:t>
            </a:r>
          </a:p>
          <a:p>
            <a:pPr marL="0" marR="2400" lvl="0" indent="0" rtl="0">
              <a:buNone/>
            </a:pPr>
            <a:r>
              <a:rPr lang="fr-FR" sz="2000" dirty="0"/>
              <a:t>8.07 Paliers dans la procédure applicable aux griefs – L'Employeur fournira au Syndicat les paliers relatifs à la procédure applicable aux griefs dans les trente (30) jours qui suivent la signature de la présente convention. L’Employeur déterminera clairement le représentant de l’Employeur désigné à chaque niveau de la procédure applicable aux griefs pour chaque ministère et pour chaque région </a:t>
            </a:r>
            <a:r>
              <a:rPr lang="fr-FR" sz="2000" u="sng" dirty="0"/>
              <a:t>et avisera le Syndicat de tous changements</a:t>
            </a:r>
            <a:r>
              <a:rPr lang="fr-FR" sz="2000" dirty="0"/>
              <a:t>. </a:t>
            </a:r>
          </a:p>
          <a:p>
            <a:pPr marL="0" marR="2400" lvl="0" indent="0" rtl="0">
              <a:buNone/>
            </a:pPr>
            <a:r>
              <a:rPr lang="fr-FR" sz="2000" dirty="0"/>
              <a:t>ACCEPTÉ</a:t>
            </a:r>
            <a:endParaRPr lang="en-CA" sz="2000" b="0" i="0" u="sng" strike="noStrike" kern="100"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27255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3D383A-ADF7-4C60-85E7-1EA8B738DBED}"/>
              </a:ext>
            </a:extLst>
          </p:cNvPr>
          <p:cNvSpPr>
            <a:spLocks noGrp="1"/>
          </p:cNvSpPr>
          <p:nvPr>
            <p:ph type="body" idx="1"/>
          </p:nvPr>
        </p:nvSpPr>
        <p:spPr>
          <a:xfrm>
            <a:off x="714703" y="315310"/>
            <a:ext cx="10639097" cy="5861653"/>
          </a:xfrm>
        </p:spPr>
        <p:txBody>
          <a:bodyPr/>
          <a:lstStyle/>
          <a:p>
            <a:pPr marL="0" indent="0">
              <a:buNone/>
            </a:pPr>
            <a:endParaRPr lang="en-CA" dirty="0"/>
          </a:p>
        </p:txBody>
      </p:sp>
      <p:pic>
        <p:nvPicPr>
          <p:cNvPr id="19" name="Picture 18">
            <a:extLst>
              <a:ext uri="{FF2B5EF4-FFF2-40B4-BE49-F238E27FC236}">
                <a16:creationId xmlns:a16="http://schemas.microsoft.com/office/drawing/2014/main" id="{4AA26ADC-391C-D280-B9EF-D3F320F77689}"/>
              </a:ext>
            </a:extLst>
          </p:cNvPr>
          <p:cNvPicPr>
            <a:picLocks noChangeAspect="1"/>
          </p:cNvPicPr>
          <p:nvPr/>
        </p:nvPicPr>
        <p:blipFill>
          <a:blip r:embed="rId2"/>
          <a:stretch>
            <a:fillRect/>
          </a:stretch>
        </p:blipFill>
        <p:spPr>
          <a:xfrm>
            <a:off x="-225642" y="152120"/>
            <a:ext cx="6321642" cy="5641786"/>
          </a:xfrm>
          <a:prstGeom prst="rect">
            <a:avLst/>
          </a:prstGeom>
        </p:spPr>
      </p:pic>
      <p:pic>
        <p:nvPicPr>
          <p:cNvPr id="4" name="Picture 3">
            <a:extLst>
              <a:ext uri="{FF2B5EF4-FFF2-40B4-BE49-F238E27FC236}">
                <a16:creationId xmlns:a16="http://schemas.microsoft.com/office/drawing/2014/main" id="{BC4DB9D9-D376-D634-89C6-6B53F79686C5}"/>
              </a:ext>
            </a:extLst>
          </p:cNvPr>
          <p:cNvPicPr>
            <a:picLocks noChangeAspect="1"/>
          </p:cNvPicPr>
          <p:nvPr/>
        </p:nvPicPr>
        <p:blipFill>
          <a:blip r:embed="rId3"/>
          <a:stretch>
            <a:fillRect/>
          </a:stretch>
        </p:blipFill>
        <p:spPr>
          <a:xfrm>
            <a:off x="6096000" y="315310"/>
            <a:ext cx="6006353" cy="5345671"/>
          </a:xfrm>
          <a:prstGeom prst="rect">
            <a:avLst/>
          </a:prstGeom>
        </p:spPr>
      </p:pic>
    </p:spTree>
    <p:extLst>
      <p:ext uri="{BB962C8B-B14F-4D97-AF65-F5344CB8AC3E}">
        <p14:creationId xmlns:p14="http://schemas.microsoft.com/office/powerpoint/2010/main" val="160523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68FF-2057-A2B9-E178-28171DF7FC2A}"/>
              </a:ext>
            </a:extLst>
          </p:cNvPr>
          <p:cNvSpPr>
            <a:spLocks noGrp="1"/>
          </p:cNvSpPr>
          <p:nvPr>
            <p:ph type="title"/>
          </p:nvPr>
        </p:nvSpPr>
        <p:spPr/>
        <p:txBody>
          <a:bodyPr/>
          <a:lstStyle/>
          <a:p>
            <a:pPr marR="2430" rtl="0"/>
            <a:r>
              <a:rPr lang="en-CA" sz="2400" b="1" i="0" u="sng" strike="noStrike" kern="100" baseline="0" dirty="0">
                <a:solidFill>
                  <a:srgbClr val="000000"/>
                </a:solidFill>
                <a:latin typeface="Times New Roman" panose="02020603050405020304" pitchFamily="18" charset="0"/>
              </a:rPr>
              <a:t>ARTICLE 11 - </a:t>
            </a:r>
            <a:r>
              <a:rPr lang="en-CA" sz="2400" b="1" i="0" u="sng" strike="noStrike" kern="100" baseline="0" dirty="0">
                <a:solidFill>
                  <a:srgbClr val="000000"/>
                </a:solidFill>
                <a:latin typeface="Times New Roman" panose="02020603050405020304" pitchFamily="18" charset="0"/>
                <a:cs typeface="Times New Roman" panose="02020603050405020304" pitchFamily="18" charset="0"/>
              </a:rPr>
              <a:t>DISCIPLINARY ACTION</a:t>
            </a:r>
            <a:r>
              <a:rPr lang="en-CA" sz="2400" b="1" u="sng" kern="100" dirty="0">
                <a:solidFill>
                  <a:srgbClr val="000000"/>
                </a:solidFill>
                <a:latin typeface="Times New Roman" panose="02020603050405020304" pitchFamily="18" charset="0"/>
                <a:cs typeface="Times New Roman" panose="02020603050405020304" pitchFamily="18" charset="0"/>
              </a:rPr>
              <a:t>/</a:t>
            </a:r>
            <a:r>
              <a:rPr lang="en-CA" sz="2400" b="1" u="sng" dirty="0">
                <a:latin typeface="Times New Roman" panose="02020603050405020304" pitchFamily="18" charset="0"/>
                <a:cs typeface="Times New Roman" panose="02020603050405020304" pitchFamily="18" charset="0"/>
              </a:rPr>
              <a:t>MESURE DISCIPLINAIRE</a:t>
            </a:r>
            <a:endParaRPr lang="en-CA" sz="2400" b="1" i="0" u="sng" strike="noStrike" kern="100" baseline="0"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658C7E3C-14FB-CC4F-018A-D635B7A706BA}"/>
              </a:ext>
            </a:extLst>
          </p:cNvPr>
          <p:cNvSpPr>
            <a:spLocks noGrp="1"/>
          </p:cNvSpPr>
          <p:nvPr>
            <p:ph type="body" idx="1"/>
          </p:nvPr>
        </p:nvSpPr>
        <p:spPr/>
        <p:txBody>
          <a:bodyPr>
            <a:normAutofit fontScale="92500" lnSpcReduction="10000"/>
          </a:bodyPr>
          <a:lstStyle/>
          <a:p>
            <a:pPr marL="0" marR="2400" lvl="0" indent="0" rtl="0">
              <a:buNone/>
            </a:pPr>
            <a:r>
              <a:rPr lang="en-US" sz="2000" b="0" i="0" strike="noStrike" kern="100" baseline="0" dirty="0">
                <a:solidFill>
                  <a:srgbClr val="000000"/>
                </a:solidFill>
                <a:latin typeface="Times New Roman" panose="02020603050405020304" pitchFamily="18" charset="0"/>
              </a:rPr>
              <a:t>11.08 (a)     When a disciplinary action is to be taken against an employee, which will be recorded on the employee's personal file, the employee shall be notified in advance </a:t>
            </a:r>
            <a:r>
              <a:rPr lang="en-US" sz="2000" b="0" i="0" u="sng" strike="noStrike" kern="100" baseline="0" dirty="0">
                <a:solidFill>
                  <a:srgbClr val="000000"/>
                </a:solidFill>
                <a:latin typeface="Times New Roman" panose="02020603050405020304" pitchFamily="18" charset="0"/>
              </a:rPr>
              <a:t>of the purpose of the meeting </a:t>
            </a:r>
            <a:r>
              <a:rPr lang="en-US" sz="2000" b="0" i="0" strike="noStrike" kern="100" baseline="0" dirty="0">
                <a:solidFill>
                  <a:srgbClr val="000000"/>
                </a:solidFill>
                <a:latin typeface="Times New Roman" panose="02020603050405020304" pitchFamily="18" charset="0"/>
              </a:rPr>
              <a:t>so that </a:t>
            </a:r>
            <a:r>
              <a:rPr lang="en-US" sz="2000" b="0" i="0" strike="sngStrike" kern="100" baseline="0" dirty="0">
                <a:solidFill>
                  <a:srgbClr val="000000"/>
                </a:solidFill>
                <a:latin typeface="Times New Roman" panose="02020603050405020304" pitchFamily="18" charset="0"/>
              </a:rPr>
              <a:t>he/she</a:t>
            </a:r>
            <a:r>
              <a:rPr lang="en-US" sz="2000" b="0" i="0" strike="noStrike" kern="100" baseline="0" dirty="0">
                <a:solidFill>
                  <a:srgbClr val="000000"/>
                </a:solidFill>
                <a:latin typeface="Times New Roman" panose="02020603050405020304" pitchFamily="18" charset="0"/>
              </a:rPr>
              <a:t> </a:t>
            </a:r>
            <a:r>
              <a:rPr lang="en-US" sz="2000" b="0" i="0" u="sng" strike="noStrike" kern="100" baseline="0" dirty="0">
                <a:solidFill>
                  <a:srgbClr val="000000"/>
                </a:solidFill>
                <a:latin typeface="Times New Roman" panose="02020603050405020304" pitchFamily="18" charset="0"/>
              </a:rPr>
              <a:t>they</a:t>
            </a:r>
            <a:r>
              <a:rPr lang="en-US" sz="2000" b="0" i="0" strike="noStrike" kern="100" baseline="0" dirty="0">
                <a:solidFill>
                  <a:srgbClr val="000000"/>
                </a:solidFill>
                <a:latin typeface="Times New Roman" panose="02020603050405020304" pitchFamily="18" charset="0"/>
              </a:rPr>
              <a:t> may contact </a:t>
            </a:r>
            <a:r>
              <a:rPr lang="en-US" sz="2000" b="0" i="0" strike="sngStrike" kern="100" baseline="0" dirty="0">
                <a:solidFill>
                  <a:srgbClr val="000000"/>
                </a:solidFill>
                <a:latin typeface="Times New Roman" panose="02020603050405020304" pitchFamily="18" charset="0"/>
              </a:rPr>
              <a:t>his/her</a:t>
            </a:r>
            <a:r>
              <a:rPr lang="en-US" sz="2000" b="0" i="0" strike="noStrike" kern="100" baseline="0" dirty="0">
                <a:solidFill>
                  <a:srgbClr val="000000"/>
                </a:solidFill>
                <a:latin typeface="Times New Roman" panose="02020603050405020304" pitchFamily="18" charset="0"/>
              </a:rPr>
              <a:t> </a:t>
            </a:r>
            <a:r>
              <a:rPr lang="en-US" sz="2000" b="0" i="0" u="sng" strike="noStrike" kern="100" baseline="0" dirty="0">
                <a:solidFill>
                  <a:srgbClr val="000000"/>
                </a:solidFill>
                <a:latin typeface="Times New Roman" panose="02020603050405020304" pitchFamily="18" charset="0"/>
              </a:rPr>
              <a:t>their</a:t>
            </a:r>
            <a:r>
              <a:rPr lang="en-US" sz="2000" b="0" i="0" strike="noStrike" kern="100" baseline="0" dirty="0">
                <a:solidFill>
                  <a:srgbClr val="000000"/>
                </a:solidFill>
                <a:latin typeface="Times New Roman" panose="02020603050405020304" pitchFamily="18" charset="0"/>
              </a:rPr>
              <a:t> union representative to be present at the interview. </a:t>
            </a:r>
          </a:p>
          <a:p>
            <a:pPr marL="0" marR="2400" lvl="0" indent="0" rtl="0">
              <a:buNone/>
            </a:pPr>
            <a:r>
              <a:rPr lang="en-US" sz="2000" kern="100" dirty="0">
                <a:solidFill>
                  <a:srgbClr val="000000"/>
                </a:solidFill>
                <a:latin typeface="Times New Roman" panose="02020603050405020304" pitchFamily="18" charset="0"/>
              </a:rPr>
              <a:t>         </a:t>
            </a:r>
            <a:r>
              <a:rPr lang="en-US" sz="2000" b="0" i="0" strike="noStrike" kern="100" baseline="0" dirty="0">
                <a:solidFill>
                  <a:srgbClr val="000000"/>
                </a:solidFill>
                <a:latin typeface="Times New Roman" panose="02020603050405020304" pitchFamily="18" charset="0"/>
              </a:rPr>
              <a:t>(b)      Nothing in this Article prevents the Employer from discharging an employee for just cause without notice, with payment as provided in Article </a:t>
            </a:r>
            <a:r>
              <a:rPr lang="en-US" sz="2000" b="0" i="0" strike="sngStrike" kern="100" baseline="0" dirty="0">
                <a:solidFill>
                  <a:srgbClr val="000000"/>
                </a:solidFill>
                <a:latin typeface="Times New Roman" panose="02020603050405020304" pitchFamily="18" charset="0"/>
              </a:rPr>
              <a:t>22.10</a:t>
            </a:r>
            <a:r>
              <a:rPr lang="en-US" sz="2000" b="0" i="0" strike="noStrike" kern="100" baseline="0" dirty="0">
                <a:solidFill>
                  <a:srgbClr val="000000"/>
                </a:solidFill>
                <a:latin typeface="Times New Roman" panose="02020603050405020304" pitchFamily="18" charset="0"/>
              </a:rPr>
              <a:t> 22.09. </a:t>
            </a:r>
          </a:p>
          <a:p>
            <a:pPr marL="0" marR="2400" lvl="0" indent="0" rtl="0">
              <a:buNone/>
            </a:pPr>
            <a:r>
              <a:rPr lang="en-CA" sz="2000" b="0" i="0" strike="noStrike" kern="100" baseline="0" dirty="0">
                <a:solidFill>
                  <a:srgbClr val="000000"/>
                </a:solidFill>
                <a:latin typeface="Times New Roman" panose="02020603050405020304" pitchFamily="18" charset="0"/>
              </a:rPr>
              <a:t>AGREED </a:t>
            </a:r>
          </a:p>
          <a:p>
            <a:pPr marL="0" marR="2400" lvl="0" indent="0" rtl="0">
              <a:buNone/>
            </a:pPr>
            <a:r>
              <a:rPr lang="en-CA" sz="2000" kern="100" dirty="0">
                <a:solidFill>
                  <a:srgbClr val="000000"/>
                </a:solidFill>
                <a:latin typeface="Times New Roman" panose="02020603050405020304" pitchFamily="18" charset="0"/>
              </a:rPr>
              <a:t>********************************************************************************</a:t>
            </a:r>
          </a:p>
          <a:p>
            <a:pPr marL="0" marR="2400" lvl="0" indent="0" rtl="0">
              <a:buNone/>
            </a:pPr>
            <a:r>
              <a:rPr lang="fr-FR" sz="2000" dirty="0"/>
              <a:t>11.08 (a)     Lorsqu’une mesure disciplinaire sera prise à l’égard d’un employé et enregistrée dans son dossier personnel, l’employé doit </a:t>
            </a:r>
            <a:r>
              <a:rPr lang="fr-FR" sz="2000" strike="sngStrike" dirty="0"/>
              <a:t>en</a:t>
            </a:r>
            <a:r>
              <a:rPr lang="fr-FR" sz="2000" dirty="0"/>
              <a:t> être avisé à </a:t>
            </a:r>
            <a:r>
              <a:rPr lang="fr-FR" sz="2000" u="sng" dirty="0"/>
              <a:t>l’avance du but de la réunion </a:t>
            </a:r>
            <a:r>
              <a:rPr lang="fr-FR" sz="2000" dirty="0"/>
              <a:t>de sorte </a:t>
            </a:r>
            <a:r>
              <a:rPr lang="fr-FR" sz="2000" strike="sngStrike" dirty="0"/>
              <a:t>qu’il qu’il/elle </a:t>
            </a:r>
            <a:r>
              <a:rPr lang="fr-FR" sz="2000" dirty="0"/>
              <a:t>puisse communiquer avec son représentant syndical pour lui demander d’assister à l’entrevue.</a:t>
            </a:r>
          </a:p>
          <a:p>
            <a:pPr marL="0" marR="2400" lvl="0" indent="0" rtl="0">
              <a:buNone/>
            </a:pPr>
            <a:r>
              <a:rPr lang="fr-FR" sz="2000" dirty="0"/>
              <a:t>         (b)      Rien dans le présent article n'empêche l'Employeur de congédier un employé pour une raison valable sans préavis, avec versement de la rémunération tel que prévu au paragraphe </a:t>
            </a:r>
            <a:r>
              <a:rPr lang="fr-FR" sz="2000" strike="sngStrike" dirty="0"/>
              <a:t>22.10</a:t>
            </a:r>
            <a:r>
              <a:rPr lang="fr-FR" sz="2000" dirty="0"/>
              <a:t> 22.09.</a:t>
            </a:r>
            <a:br>
              <a:rPr lang="fr-FR" sz="2000" dirty="0"/>
            </a:br>
            <a:endParaRPr lang="fr-FR" sz="2000" dirty="0"/>
          </a:p>
          <a:p>
            <a:pPr marL="0" marR="2400" lvl="0" indent="0" rtl="0">
              <a:buNone/>
            </a:pPr>
            <a:r>
              <a:rPr lang="fr-FR" sz="2000" dirty="0"/>
              <a:t> ACCEPTÉ</a:t>
            </a:r>
            <a:endParaRPr lang="en-CA" sz="2000" b="0" i="0" strike="noStrike" kern="100"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12268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732</TotalTime>
  <Words>5387</Words>
  <Application>Microsoft Office PowerPoint</Application>
  <PresentationFormat>Widescreen</PresentationFormat>
  <Paragraphs>256</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Segoe UI</vt:lpstr>
      <vt:lpstr>Times New Roman</vt:lpstr>
      <vt:lpstr>Office Theme</vt:lpstr>
      <vt:lpstr>CUPE/SCFP 1418  TENTATIVE AGREEMENT/ACCORD DE PRINCIPE Presentation/Présentation 07/22/2024</vt:lpstr>
      <vt:lpstr>        AGREED ITEMS                          POINTS CONVENUS</vt:lpstr>
      <vt:lpstr>WITHOUT PREJUDICE/SANS PRÉJUDICE</vt:lpstr>
      <vt:lpstr>HOUSEKEEPING/ORDDRE ADMINISTRATIF</vt:lpstr>
      <vt:lpstr>ARTICLE 1 – DEFINITIONS/DÉFINITIONS </vt:lpstr>
      <vt:lpstr>ARTICLE 5 - CHECK-OFF OF UNION DUES/ RETENUE DES COTISATIONS SYNDICALES</vt:lpstr>
      <vt:lpstr>ARTICLE 8 – GRIEVANCE/PROCÉDURE APPLICABLE AUX GRIEFS</vt:lpstr>
      <vt:lpstr>PowerPoint Presentation</vt:lpstr>
      <vt:lpstr>ARTICLE 11 - DISCIPLINARY ACTION/MESURE DISCIPLINAIRE</vt:lpstr>
      <vt:lpstr>ARTICLE 12 – SENIORITY/ANCIENNETÉ: </vt:lpstr>
      <vt:lpstr>ARTICLE 13 - PROMOTIONS AND TRANSFERS/AVANCEMENTS ET MUTATIONS: </vt:lpstr>
      <vt:lpstr>   ARTICLE 15 - HOURS OF WORK/ HEURES DE TRAVAIL :       </vt:lpstr>
      <vt:lpstr>ARTICLE 16 – OVERTIME/ SURTEMPS : </vt:lpstr>
      <vt:lpstr>ARTICLE 17 - VACATION: </vt:lpstr>
      <vt:lpstr>ARTICLE 17 -CONGÉS ANNUELS  : </vt:lpstr>
      <vt:lpstr>ARTICLE 17.05- Computing Vacation/ Calcul des congés annuels </vt:lpstr>
      <vt:lpstr>ARTICLE 17: 08 – VACATION ACCUMULATION/ CONGÉS ANNUELS : </vt:lpstr>
      <vt:lpstr>ARTICLE 20 - APPOINTMENT OF STEWARDS AND TIME OFF FOR UNION BUSINESS/ NOMINATION DES DÉLÉGUÉS D'ATELIER ET TEMPS LIBRE POUR AFFAIRES SYNDICALES</vt:lpstr>
      <vt:lpstr>ARTICLE 21.04 – MATERNITY LEAVE/ADOPTION </vt:lpstr>
      <vt:lpstr>ARTICLE 21.04 – MATERNITY LEAVE/CONGÉ DE MATERNITÉ</vt:lpstr>
      <vt:lpstr>ARTICLE 22: </vt:lpstr>
      <vt:lpstr>PowerPoint Presentation</vt:lpstr>
      <vt:lpstr>PowerPoint Presentation</vt:lpstr>
      <vt:lpstr>PowerPoint Presentation</vt:lpstr>
      <vt:lpstr>LOU OF 22.08??</vt:lpstr>
      <vt:lpstr>LOU OR UNDER SCHEDULE A/: </vt:lpstr>
      <vt:lpstr>ARTICLE 30 - GENERAL / GÉNÉRALITÉS</vt:lpstr>
      <vt:lpstr>ARTICLE 31 – RETROACTIVITY/RÉTROACTIVITÉ : </vt:lpstr>
      <vt:lpstr>SCHEDULES TO RENEW/HORAIRES POUR RENOUVELER</vt:lpstr>
      <vt:lpstr>LETTER OF UNDERSTANDING/LETTRE DE COMPREHENSION</vt:lpstr>
      <vt:lpstr>LETTER OF INTEND/LETTRE D’ENTENTE </vt:lpstr>
      <vt:lpstr>JOINT INTERPURTATION/INTERPURTATION ARTICULAIRE</vt:lpstr>
      <vt:lpstr>WAGE PROPOSAL/PROPOSITION SALARIALE</vt:lpstr>
      <vt:lpstr>Add payscale </vt:lpstr>
      <vt:lpstr>OTHER/AUTRE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CUPE/SCFP 1418  TENTATIVE AGREEMENT/ACCORD DE PRINCIPE Presentation/Présentation 07/22/2024</dc:title>
  <dc:creator>Tracy Fowlow</dc:creator>
  <cp:lastModifiedBy>Lori MacKay</cp:lastModifiedBy>
  <cp:revision>2</cp:revision>
  <dcterms:created xsi:type="dcterms:W3CDTF">2024-07-10T23:31:35Z</dcterms:created>
  <dcterms:modified xsi:type="dcterms:W3CDTF">2024-07-22T13:54:41Z</dcterms:modified>
</cp:coreProperties>
</file>